
<file path=[Content_Types].xml><?xml version="1.0" encoding="utf-8"?>
<Types xmlns="http://schemas.openxmlformats.org/package/2006/content-types">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2" r:id="rId59"/>
    <p:sldId id="311"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30" r:id="rId77"/>
    <p:sldId id="331" r:id="rId78"/>
    <p:sldId id="332" r:id="rId79"/>
    <p:sldId id="333" r:id="rId80"/>
    <p:sldId id="334" r:id="rId81"/>
    <p:sldId id="335" r:id="rId82"/>
    <p:sldId id="336" r:id="rId83"/>
    <p:sldId id="337" r:id="rId84"/>
    <p:sldId id="339" r:id="rId85"/>
    <p:sldId id="340" r:id="rId86"/>
    <p:sldId id="341" r:id="rId87"/>
    <p:sldId id="342" r:id="rId88"/>
    <p:sldId id="338"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Lst>
  <p:sldSz cx="12192000" cy="6858000"/>
  <p:notesSz cx="6858000" cy="9144000"/>
  <p:custDataLst>
    <p:tags r:id="rId1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8" Type="http://schemas.openxmlformats.org/officeDocument/2006/relationships/tags" Target="tags/tag1.xml"/><Relationship Id="rId127" Type="http://schemas.openxmlformats.org/officeDocument/2006/relationships/commentAuthors" Target="commentAuthors.xml"/><Relationship Id="rId126" Type="http://schemas.openxmlformats.org/officeDocument/2006/relationships/tableStyles" Target="tableStyles.xml"/><Relationship Id="rId125" Type="http://schemas.openxmlformats.org/officeDocument/2006/relationships/viewProps" Target="viewProps.xml"/><Relationship Id="rId124" Type="http://schemas.openxmlformats.org/officeDocument/2006/relationships/presProps" Target="presProps.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8E8986D-EE3A-4DEB-89D2-3A8448169C3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8E8986D-EE3A-4DEB-89D2-3A8448169C31}"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8E8986D-EE3A-4DEB-89D2-3A8448169C31}" type="slidenum">
              <a:rPr lang="en-IN" smtClean="0"/>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8E8986D-EE3A-4DEB-89D2-3A8448169C31}" type="slidenum">
              <a:rPr lang="en-IN" smtClean="0"/>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8E8986D-EE3A-4DEB-89D2-3A8448169C31}"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p:cNvGrpSpPr/>
          <p:nvPr userDrawn="1"/>
        </p:nvGrpSpPr>
        <p:grpSpPr>
          <a:xfrm>
            <a:off x="457200" y="2095500"/>
            <a:ext cx="5181599" cy="3886199"/>
            <a:chOff x="342900" y="2095500"/>
            <a:chExt cx="3886199" cy="3886199"/>
          </a:xfrm>
        </p:grpSpPr>
        <p:sp>
          <p:nvSpPr>
            <p:cNvPr id="14" name="Rectangle 13"/>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829056" y="2608290"/>
            <a:ext cx="4047744"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endParaRPr lang="en-US" dirty="0"/>
          </a:p>
        </p:txBody>
      </p:sp>
      <p:sp>
        <p:nvSpPr>
          <p:cNvPr id="8" name="Subtitle"/>
          <p:cNvSpPr>
            <a:spLocks noGrp="1"/>
          </p:cNvSpPr>
          <p:nvPr userDrawn="1">
            <p:ph type="subTitle" idx="1" hasCustomPrompt="1"/>
          </p:nvPr>
        </p:nvSpPr>
        <p:spPr>
          <a:xfrm>
            <a:off x="829056" y="4069830"/>
            <a:ext cx="4047744"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endParaRPr lang="en-US" dirty="0"/>
          </a:p>
        </p:txBody>
      </p:sp>
      <p:cxnSp>
        <p:nvCxnSpPr>
          <p:cNvPr id="9" name="MHE line separating subtitles from text"/>
          <p:cNvCxnSpPr/>
          <p:nvPr userDrawn="1"/>
        </p:nvCxnSpPr>
        <p:spPr>
          <a:xfrm>
            <a:off x="950976" y="4919472"/>
            <a:ext cx="337718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829055" y="5096656"/>
            <a:ext cx="4057737"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endParaRPr lang="en-US" dirty="0"/>
          </a:p>
        </p:txBody>
      </p:sp>
      <p:sp>
        <p:nvSpPr>
          <p:cNvPr id="3" name="Cover Placeholder"/>
          <p:cNvSpPr>
            <a:spLocks noGrp="1"/>
          </p:cNvSpPr>
          <p:nvPr userDrawn="1">
            <p:ph type="pic" sz="quarter" idx="11" hasCustomPrompt="1"/>
          </p:nvPr>
        </p:nvSpPr>
        <p:spPr>
          <a:xfrm>
            <a:off x="6096000" y="1450229"/>
            <a:ext cx="5638800" cy="4976453"/>
          </a:xfrm>
          <a:prstGeom prst="rect">
            <a:avLst/>
          </a:prstGeom>
        </p:spPr>
        <p:txBody>
          <a:bodyPr/>
          <a:lstStyle>
            <a:lvl1pPr>
              <a:defRPr/>
            </a:lvl1pPr>
          </a:lstStyle>
          <a:p>
            <a:r>
              <a:rPr lang="en-US" dirty="0"/>
              <a:t>Optional: Include Cover Here</a:t>
            </a:r>
            <a:endParaRPr lang="en-US" dirty="0"/>
          </a:p>
        </p:txBody>
      </p:sp>
      <p:sp>
        <p:nvSpPr>
          <p:cNvPr id="2" name="Long Copyright"/>
          <p:cNvSpPr>
            <a:spLocks noGrp="1"/>
          </p:cNvSpPr>
          <p:nvPr>
            <p:ph type="ftr" sz="quarter" idx="12"/>
          </p:nvPr>
        </p:nvSpPr>
        <p:spPr/>
        <p:txBody>
          <a:bodyPr/>
          <a:lstStyle>
            <a:lvl1pPr algn="ctr">
              <a:defRPr/>
            </a:lvl1pPr>
          </a:lstStyle>
          <a:p>
            <a:pPr defTabSz="457200">
              <a:spcBef>
                <a:spcPct val="20000"/>
              </a:spcBef>
              <a:defRPr/>
            </a:pPr>
            <a:r>
              <a:rPr lang="en-US" dirty="0"/>
              <a:t>© &lt; add the year&gt; McGraw-Hill Education. All rights reserved. Authorized only for instructor use in the classroom.</a:t>
            </a:r>
            <a:endParaRPr lang="en-US" dirty="0"/>
          </a:p>
          <a:p>
            <a:pPr defTabSz="457200">
              <a:spcBef>
                <a:spcPct val="20000"/>
              </a:spcBef>
              <a:defRPr/>
            </a:pPr>
            <a:r>
              <a:rPr lang="en-US" dirty="0"/>
              <a:t>No reproduction or further distribution permitted without the prior written consent of McGraw-Hill Education.</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x Main Placeholders">
    <p:spTree>
      <p:nvGrpSpPr>
        <p:cNvPr id="1" name=""/>
        <p:cNvGrpSpPr/>
        <p:nvPr/>
      </p:nvGrpSpPr>
      <p:grpSpPr>
        <a:xfrm>
          <a:off x="0" y="0"/>
          <a:ext cx="0" cy="0"/>
          <a:chOff x="0" y="0"/>
          <a:chExt cx="0" cy="0"/>
        </a:xfrm>
      </p:grpSpPr>
      <p:sp>
        <p:nvSpPr>
          <p:cNvPr id="2" name="Slide Title"/>
          <p:cNvSpPr>
            <a:spLocks noGrp="1"/>
          </p:cNvSpPr>
          <p:nvPr>
            <p:ph type="title" hasCustomPrompt="1"/>
          </p:nvPr>
        </p:nvSpPr>
        <p:spPr>
          <a:xfrm>
            <a:off x="457200" y="304800"/>
            <a:ext cx="11277600" cy="678611"/>
          </a:xfrm>
          <a:prstGeom prst="rect">
            <a:avLst/>
          </a:prstGeom>
        </p:spPr>
        <p:txBody>
          <a:bodyPr anchor="ctr">
            <a:normAutofit/>
          </a:bodyPr>
          <a:lstStyle>
            <a:lvl1pPr>
              <a:defRPr sz="4000"/>
            </a:lvl1pPr>
          </a:lstStyle>
          <a:p>
            <a:r>
              <a:rPr lang="en-US" dirty="0"/>
              <a:t>Slide Title</a:t>
            </a:r>
            <a:endParaRPr lang="en-US" dirty="0"/>
          </a:p>
        </p:txBody>
      </p:sp>
      <p:sp>
        <p:nvSpPr>
          <p:cNvPr id="5" name="Content Placeholder 1"/>
          <p:cNvSpPr>
            <a:spLocks noGrp="1"/>
          </p:cNvSpPr>
          <p:nvPr>
            <p:ph sz="quarter" idx="11" hasCustomPrompt="1"/>
          </p:nvPr>
        </p:nvSpPr>
        <p:spPr>
          <a:xfrm>
            <a:off x="457200" y="1276710"/>
            <a:ext cx="11277600" cy="612476"/>
          </a:xfrm>
          <a:prstGeom prst="rect">
            <a:avLst/>
          </a:prstGeom>
        </p:spPr>
        <p:txBody>
          <a:bodyPr/>
          <a:lstStyle>
            <a:lvl1pPr>
              <a:defRPr/>
            </a:lvl1pPr>
          </a:lstStyle>
          <a:p>
            <a:pPr lvl="0"/>
            <a:r>
              <a:rPr lang="en-US" dirty="0"/>
              <a:t>Slide Content</a:t>
            </a:r>
            <a:endParaRPr lang="en-US" dirty="0"/>
          </a:p>
          <a:p>
            <a:pPr lvl="1"/>
            <a:r>
              <a:rPr lang="en-US" dirty="0"/>
              <a:t>Second level</a:t>
            </a:r>
            <a:endParaRPr lang="en-US" dirty="0"/>
          </a:p>
          <a:p>
            <a:pPr lvl="2"/>
            <a:r>
              <a:rPr lang="en-US" dirty="0"/>
              <a:t>Third level</a:t>
            </a:r>
            <a:endParaRPr lang="en-US" dirty="0"/>
          </a:p>
        </p:txBody>
      </p:sp>
      <p:sp>
        <p:nvSpPr>
          <p:cNvPr id="6" name="Content Placeholder 2"/>
          <p:cNvSpPr>
            <a:spLocks noGrp="1"/>
          </p:cNvSpPr>
          <p:nvPr>
            <p:ph sz="quarter" idx="14" hasCustomPrompt="1"/>
          </p:nvPr>
        </p:nvSpPr>
        <p:spPr>
          <a:xfrm>
            <a:off x="457200" y="2070496"/>
            <a:ext cx="11277600" cy="649138"/>
          </a:xfrm>
        </p:spPr>
        <p:txBody>
          <a:bodyPr/>
          <a:lstStyle>
            <a:lvl1pPr>
              <a:defRPr/>
            </a:lvl1pPr>
          </a:lstStyle>
          <a:p>
            <a:pPr lvl="0"/>
            <a:r>
              <a:rPr lang="en-US" dirty="0"/>
              <a:t>Slide Content 2</a:t>
            </a:r>
            <a:endParaRPr lang="en-US" dirty="0"/>
          </a:p>
          <a:p>
            <a:pPr lvl="1"/>
            <a:r>
              <a:rPr lang="en-US" dirty="0"/>
              <a:t>Second level</a:t>
            </a:r>
            <a:endParaRPr lang="en-US" dirty="0"/>
          </a:p>
          <a:p>
            <a:pPr lvl="2"/>
            <a:r>
              <a:rPr lang="en-US" dirty="0"/>
              <a:t>Third level</a:t>
            </a:r>
            <a:endParaRPr lang="en-US" dirty="0"/>
          </a:p>
        </p:txBody>
      </p:sp>
      <p:sp>
        <p:nvSpPr>
          <p:cNvPr id="8" name="Content Placeholder 3"/>
          <p:cNvSpPr>
            <a:spLocks noGrp="1"/>
          </p:cNvSpPr>
          <p:nvPr>
            <p:ph sz="quarter" idx="15" hasCustomPrompt="1"/>
          </p:nvPr>
        </p:nvSpPr>
        <p:spPr>
          <a:xfrm>
            <a:off x="457200" y="2900944"/>
            <a:ext cx="11277600" cy="673100"/>
          </a:xfrm>
        </p:spPr>
        <p:txBody>
          <a:bodyPr/>
          <a:lstStyle>
            <a:lvl1pPr>
              <a:defRPr/>
            </a:lvl1pPr>
          </a:lstStyle>
          <a:p>
            <a:pPr lvl="0"/>
            <a:r>
              <a:rPr lang="en-US" dirty="0"/>
              <a:t>Slide Content 3</a:t>
            </a:r>
            <a:endParaRPr lang="en-US" dirty="0"/>
          </a:p>
          <a:p>
            <a:pPr lvl="1"/>
            <a:r>
              <a:rPr lang="en-US" dirty="0"/>
              <a:t>Second level</a:t>
            </a:r>
            <a:endParaRPr lang="en-US" dirty="0"/>
          </a:p>
          <a:p>
            <a:pPr lvl="2"/>
            <a:r>
              <a:rPr lang="en-US" dirty="0"/>
              <a:t>Third level</a:t>
            </a:r>
            <a:endParaRPr lang="en-US" dirty="0"/>
          </a:p>
        </p:txBody>
      </p:sp>
      <p:sp>
        <p:nvSpPr>
          <p:cNvPr id="11" name="Content Placeholder 4"/>
          <p:cNvSpPr>
            <a:spLocks noGrp="1"/>
          </p:cNvSpPr>
          <p:nvPr>
            <p:ph sz="quarter" idx="16" hasCustomPrompt="1"/>
          </p:nvPr>
        </p:nvSpPr>
        <p:spPr>
          <a:xfrm>
            <a:off x="457200" y="3755354"/>
            <a:ext cx="11277600" cy="698500"/>
          </a:xfrm>
        </p:spPr>
        <p:txBody>
          <a:bodyPr/>
          <a:lstStyle>
            <a:lvl1pPr>
              <a:defRPr/>
            </a:lvl1pPr>
          </a:lstStyle>
          <a:p>
            <a:pPr lvl="0"/>
            <a:r>
              <a:rPr lang="en-US" dirty="0"/>
              <a:t>Slide Content 4</a:t>
            </a:r>
            <a:endParaRPr lang="en-US" dirty="0"/>
          </a:p>
          <a:p>
            <a:pPr lvl="1"/>
            <a:r>
              <a:rPr lang="en-US" dirty="0"/>
              <a:t>Second level</a:t>
            </a:r>
            <a:endParaRPr lang="en-US" dirty="0"/>
          </a:p>
          <a:p>
            <a:pPr lvl="2"/>
            <a:r>
              <a:rPr lang="en-US" dirty="0"/>
              <a:t>Third level</a:t>
            </a:r>
            <a:endParaRPr lang="en-US" dirty="0"/>
          </a:p>
        </p:txBody>
      </p:sp>
      <p:sp>
        <p:nvSpPr>
          <p:cNvPr id="13" name="Content Placeholder 5"/>
          <p:cNvSpPr>
            <a:spLocks noGrp="1"/>
          </p:cNvSpPr>
          <p:nvPr>
            <p:ph sz="quarter" idx="17" hasCustomPrompt="1"/>
          </p:nvPr>
        </p:nvSpPr>
        <p:spPr>
          <a:xfrm>
            <a:off x="457200" y="4635164"/>
            <a:ext cx="11277600" cy="698500"/>
          </a:xfrm>
        </p:spPr>
        <p:txBody>
          <a:bodyPr/>
          <a:lstStyle>
            <a:lvl1pPr>
              <a:defRPr/>
            </a:lvl1pPr>
          </a:lstStyle>
          <a:p>
            <a:pPr lvl="0"/>
            <a:r>
              <a:rPr lang="en-US" dirty="0"/>
              <a:t>Slide Content 5</a:t>
            </a:r>
            <a:endParaRPr lang="en-US" dirty="0"/>
          </a:p>
          <a:p>
            <a:pPr lvl="1"/>
            <a:r>
              <a:rPr lang="en-US" dirty="0"/>
              <a:t>Second level</a:t>
            </a:r>
            <a:endParaRPr lang="en-US" dirty="0"/>
          </a:p>
          <a:p>
            <a:pPr lvl="2"/>
            <a:r>
              <a:rPr lang="en-US" dirty="0"/>
              <a:t>Third level</a:t>
            </a:r>
            <a:endParaRPr lang="en-US" dirty="0"/>
          </a:p>
        </p:txBody>
      </p:sp>
      <p:sp>
        <p:nvSpPr>
          <p:cNvPr id="15" name="Content Placeholder 6"/>
          <p:cNvSpPr>
            <a:spLocks noGrp="1"/>
          </p:cNvSpPr>
          <p:nvPr>
            <p:ph sz="quarter" idx="18" hasCustomPrompt="1"/>
          </p:nvPr>
        </p:nvSpPr>
        <p:spPr>
          <a:xfrm>
            <a:off x="457200" y="5514975"/>
            <a:ext cx="11277600" cy="733425"/>
          </a:xfrm>
        </p:spPr>
        <p:txBody>
          <a:bodyPr/>
          <a:lstStyle>
            <a:lvl1pPr>
              <a:defRPr/>
            </a:lvl1pPr>
          </a:lstStyle>
          <a:p>
            <a:pPr lvl="0"/>
            <a:r>
              <a:rPr lang="en-US" dirty="0"/>
              <a:t>Slide Content 6</a:t>
            </a:r>
            <a:endParaRPr lang="en-US" dirty="0"/>
          </a:p>
          <a:p>
            <a:pPr lvl="1"/>
            <a:r>
              <a:rPr lang="en-US" dirty="0"/>
              <a:t>Second level</a:t>
            </a:r>
            <a:endParaRPr lang="en-US" dirty="0"/>
          </a:p>
          <a:p>
            <a:pPr lvl="2"/>
            <a:r>
              <a:rPr lang="en-US" dirty="0"/>
              <a:t>Third level</a:t>
            </a:r>
            <a:endParaRPr lang="en-US" dirty="0"/>
          </a:p>
        </p:txBody>
      </p:sp>
      <p:sp>
        <p:nvSpPr>
          <p:cNvPr id="7" name="Appendix Link"/>
          <p:cNvSpPr>
            <a:spLocks noGrp="1"/>
          </p:cNvSpPr>
          <p:nvPr>
            <p:ph type="body" sz="quarter" idx="12" hasCustomPrompt="1"/>
          </p:nvPr>
        </p:nvSpPr>
        <p:spPr>
          <a:xfrm>
            <a:off x="4492752" y="6324600"/>
            <a:ext cx="3206496" cy="190500"/>
          </a:xfrm>
        </p:spPr>
        <p:txBody>
          <a:bodyPr anchor="b">
            <a:noAutofit/>
          </a:bodyPr>
          <a:lstStyle>
            <a:lvl1pPr algn="ctr">
              <a:defRPr sz="900"/>
            </a:lvl1pPr>
          </a:lstStyle>
          <a:p>
            <a:pPr lvl="0"/>
            <a:r>
              <a:rPr lang="en-US" dirty="0"/>
              <a:t>Add text alternative link, if needed.</a:t>
            </a:r>
            <a:endParaRPr lang="en-US" dirty="0"/>
          </a:p>
        </p:txBody>
      </p:sp>
      <p:sp>
        <p:nvSpPr>
          <p:cNvPr id="9" name="Image Credit"/>
          <p:cNvSpPr>
            <a:spLocks noGrp="1"/>
          </p:cNvSpPr>
          <p:nvPr>
            <p:ph type="body" sz="quarter" idx="13" hasCustomPrompt="1"/>
          </p:nvPr>
        </p:nvSpPr>
        <p:spPr>
          <a:xfrm>
            <a:off x="2082801" y="6684963"/>
            <a:ext cx="9296399"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endParaRPr lang="en-US" dirty="0"/>
          </a:p>
        </p:txBody>
      </p:sp>
      <p:sp>
        <p:nvSpPr>
          <p:cNvPr id="3" name="Slide Number Placeholder"/>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Main Placeholder">
    <p:spTree>
      <p:nvGrpSpPr>
        <p:cNvPr id="1" name=""/>
        <p:cNvGrpSpPr/>
        <p:nvPr/>
      </p:nvGrpSpPr>
      <p:grpSpPr>
        <a:xfrm>
          <a:off x="0" y="0"/>
          <a:ext cx="0" cy="0"/>
          <a:chOff x="0" y="0"/>
          <a:chExt cx="0" cy="0"/>
        </a:xfrm>
      </p:grpSpPr>
      <p:sp>
        <p:nvSpPr>
          <p:cNvPr id="2" name="Slide Title"/>
          <p:cNvSpPr>
            <a:spLocks noGrp="1"/>
          </p:cNvSpPr>
          <p:nvPr>
            <p:ph type="title" hasCustomPrompt="1"/>
          </p:nvPr>
        </p:nvSpPr>
        <p:spPr>
          <a:xfrm>
            <a:off x="457200" y="304800"/>
            <a:ext cx="11277600" cy="678611"/>
          </a:xfrm>
          <a:prstGeom prst="rect">
            <a:avLst/>
          </a:prstGeom>
        </p:spPr>
        <p:txBody>
          <a:bodyPr anchor="ctr">
            <a:normAutofit/>
          </a:bodyPr>
          <a:lstStyle>
            <a:lvl1pPr>
              <a:defRPr sz="4000">
                <a:latin typeface="Times New Roman" panose="02020603050405020304" pitchFamily="18" charset="0"/>
                <a:cs typeface="Times New Roman" panose="02020603050405020304" pitchFamily="18" charset="0"/>
              </a:defRPr>
            </a:lvl1pPr>
          </a:lstStyle>
          <a:p>
            <a:r>
              <a:rPr lang="en-US" dirty="0"/>
              <a:t>Slide Title</a:t>
            </a:r>
            <a:endParaRPr lang="en-US" dirty="0"/>
          </a:p>
        </p:txBody>
      </p:sp>
      <p:sp>
        <p:nvSpPr>
          <p:cNvPr id="5" name="Content Placeholder 1"/>
          <p:cNvSpPr>
            <a:spLocks noGrp="1"/>
          </p:cNvSpPr>
          <p:nvPr>
            <p:ph sz="quarter" idx="11" hasCustomPrompt="1"/>
          </p:nvPr>
        </p:nvSpPr>
        <p:spPr>
          <a:xfrm>
            <a:off x="457200" y="1276709"/>
            <a:ext cx="11277600" cy="4971691"/>
          </a:xfrm>
          <a:prstGeom prst="rect">
            <a:avLst/>
          </a:prstGeo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stStyle>
          <a:p>
            <a:pPr lvl="0"/>
            <a:r>
              <a:rPr lang="en-US" dirty="0"/>
              <a:t>Slide Content</a:t>
            </a:r>
            <a:endParaRPr lang="en-US" dirty="0"/>
          </a:p>
          <a:p>
            <a:pPr lvl="1"/>
            <a:r>
              <a:rPr lang="en-US" dirty="0"/>
              <a:t>Second level</a:t>
            </a:r>
            <a:endParaRPr lang="en-US" dirty="0"/>
          </a:p>
          <a:p>
            <a:pPr lvl="2"/>
            <a:r>
              <a:rPr lang="en-US" dirty="0"/>
              <a:t>Third level</a:t>
            </a:r>
            <a:endParaRPr lang="en-US" dirty="0"/>
          </a:p>
        </p:txBody>
      </p:sp>
      <p:sp>
        <p:nvSpPr>
          <p:cNvPr id="7" name="Appendix Link"/>
          <p:cNvSpPr>
            <a:spLocks noGrp="1"/>
          </p:cNvSpPr>
          <p:nvPr>
            <p:ph type="body" sz="quarter" idx="12" hasCustomPrompt="1"/>
          </p:nvPr>
        </p:nvSpPr>
        <p:spPr>
          <a:xfrm>
            <a:off x="4492463" y="6324600"/>
            <a:ext cx="3207076" cy="190500"/>
          </a:xfrm>
        </p:spPr>
        <p:txBody>
          <a:bodyPr anchor="b">
            <a:noAutofit/>
          </a:bodyPr>
          <a:lstStyle>
            <a:lvl1pPr algn="ctr">
              <a:defRPr sz="900">
                <a:latin typeface="Times New Roman" panose="02020603050405020304" pitchFamily="18" charset="0"/>
                <a:cs typeface="Times New Roman" panose="02020603050405020304" pitchFamily="18" charset="0"/>
              </a:defRPr>
            </a:lvl1pPr>
          </a:lstStyle>
          <a:p>
            <a:pPr lvl="0"/>
            <a:r>
              <a:rPr lang="en-US" dirty="0"/>
              <a:t>Add text alternative link, if needed.</a:t>
            </a:r>
            <a:endParaRPr lang="en-US" dirty="0"/>
          </a:p>
        </p:txBody>
      </p:sp>
      <p:sp>
        <p:nvSpPr>
          <p:cNvPr id="9" name="Image Credit"/>
          <p:cNvSpPr>
            <a:spLocks noGrp="1"/>
          </p:cNvSpPr>
          <p:nvPr>
            <p:ph type="body" sz="quarter" idx="13" hasCustomPrompt="1"/>
          </p:nvPr>
        </p:nvSpPr>
        <p:spPr>
          <a:xfrm>
            <a:off x="2082799" y="6684963"/>
            <a:ext cx="9296401" cy="173037"/>
          </a:xfrm>
        </p:spPr>
        <p:txBody>
          <a:bodyPr anchor="ctr">
            <a:noAutofit/>
          </a:bodyPr>
          <a:lstStyle>
            <a:lvl1pPr algn="r">
              <a:defRPr sz="800">
                <a:solidFill>
                  <a:schemeClr val="tx1">
                    <a:lumMod val="65000"/>
                    <a:lumOff val="35000"/>
                  </a:schemeClr>
                </a:solidFill>
                <a:latin typeface="Times New Roman" panose="02020603050405020304" pitchFamily="18" charset="0"/>
                <a:cs typeface="Times New Roman" panose="02020603050405020304" pitchFamily="18" charset="0"/>
              </a:defRPr>
            </a:lvl1pPr>
            <a:lvl2pPr algn="r">
              <a:defRPr sz="900"/>
            </a:lvl2pPr>
            <a:lvl3pPr algn="r">
              <a:defRPr sz="900"/>
            </a:lvl3pPr>
            <a:lvl4pPr algn="r">
              <a:defRPr sz="900"/>
            </a:lvl4pPr>
            <a:lvl5pPr algn="r">
              <a:defRPr sz="900"/>
            </a:lvl5pPr>
          </a:lstStyle>
          <a:p>
            <a:pPr lvl="0"/>
            <a:r>
              <a:rPr lang="en-US" dirty="0"/>
              <a:t>Insert Image Credit Here</a:t>
            </a:r>
            <a:endParaRPr lang="en-US" dirty="0"/>
          </a:p>
        </p:txBody>
      </p:sp>
      <p:sp>
        <p:nvSpPr>
          <p:cNvPr id="3" name="Slide Number Placeholder"/>
          <p:cNvSpPr>
            <a:spLocks noGrp="1"/>
          </p:cNvSpPr>
          <p:nvPr>
            <p:ph type="sldNum" sz="quarter" idx="10"/>
          </p:nvPr>
        </p:nvSpPr>
        <p:spPr/>
        <p:txBody>
          <a:bodyPr/>
          <a:lstStyle>
            <a:lvl1pPr>
              <a:defRPr>
                <a:latin typeface="Times New Roman" panose="02020603050405020304" pitchFamily="18" charset="0"/>
                <a:cs typeface="Times New Roman" panose="02020603050405020304" pitchFamily="18" charset="0"/>
              </a:defRPr>
            </a:lvl1pPr>
          </a:lstStyle>
          <a:p>
            <a:fld id="{68151E55-6873-49E2-B8D5-2F265E6F1973}"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 Target="slide24.xml"/><Relationship Id="rId1" Type="http://schemas.openxmlformats.org/officeDocument/2006/relationships/image" Target="../media/image22.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 Target="slide20.xml"/><Relationship Id="rId1" Type="http://schemas.openxmlformats.org/officeDocument/2006/relationships/image" Target="../media/image23.jpe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 Target="slide21.xml"/><Relationship Id="rId1" Type="http://schemas.openxmlformats.org/officeDocument/2006/relationships/image" Target="../media/image24.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 Target="slide37.xml"/><Relationship Id="rId1" Type="http://schemas.openxmlformats.org/officeDocument/2006/relationships/image" Target="../media/image25.jpe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 Target="slide27.xml"/><Relationship Id="rId1" Type="http://schemas.openxmlformats.org/officeDocument/2006/relationships/image" Target="../media/image26.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 Target="slide28.xml"/><Relationship Id="rId1" Type="http://schemas.openxmlformats.org/officeDocument/2006/relationships/image" Target="../media/image27.jpe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 Target="slide19.xml"/><Relationship Id="rId1"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 Target="slide20.xml"/><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 Target="slide26.xml"/><Relationship Id="rId1" Type="http://schemas.openxmlformats.org/officeDocument/2006/relationships/image" Target="../media/image1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 Target="slide29.xml"/><Relationship Id="rId1" Type="http://schemas.openxmlformats.org/officeDocument/2006/relationships/image" Target="../media/image1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 Target="slide28.xml"/><Relationship Id="rId1" Type="http://schemas.openxmlformats.org/officeDocument/2006/relationships/image" Target="../media/image14.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 Target="slide27.xml"/><Relationship Id="rId1" Type="http://schemas.openxmlformats.org/officeDocument/2006/relationships/image" Target="../media/image15.jpe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 Target="slide28.xml"/><Relationship Id="rId1" Type="http://schemas.openxmlformats.org/officeDocument/2006/relationships/image" Target="../media/image16.jpe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 Target="slide29.xml"/><Relationship Id="rId1" Type="http://schemas.openxmlformats.org/officeDocument/2006/relationships/image" Target="../media/image17.jpe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 Target="slide30.xml"/><Relationship Id="rId1" Type="http://schemas.openxmlformats.org/officeDocument/2006/relationships/image" Target="../media/image18.jpe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 Target="slide31.xml"/><Relationship Id="rId1" Type="http://schemas.openxmlformats.org/officeDocument/2006/relationships/image" Target="../media/image1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 Target="slide32.xml"/><Relationship Id="rId1" Type="http://schemas.openxmlformats.org/officeDocument/2006/relationships/image" Target="../media/image20.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 Target="slide25.xml"/><Relationship Id="rId1" Type="http://schemas.openxmlformats.org/officeDocument/2006/relationships/image" Target="../media/image21.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noProof="0" dirty="0">
                <a:latin typeface="Times New Roman" panose="02020603050405020304" pitchFamily="18" charset="0"/>
                <a:cs typeface="Times New Roman" panose="02020603050405020304" pitchFamily="18" charset="0"/>
              </a:rPr>
              <a:t>Chapter 1</a:t>
            </a:r>
            <a:endParaRPr lang="en-US" noProof="0" dirty="0">
              <a:latin typeface="Times New Roman" panose="02020603050405020304" pitchFamily="18" charset="0"/>
              <a:cs typeface="Times New Roman" panose="02020603050405020304" pitchFamily="18" charset="0"/>
            </a:endParaRPr>
          </a:p>
        </p:txBody>
      </p:sp>
      <p:sp>
        <p:nvSpPr>
          <p:cNvPr id="13" name="Subtitle 12"/>
          <p:cNvSpPr>
            <a:spLocks noGrp="1"/>
          </p:cNvSpPr>
          <p:nvPr>
            <p:ph type="subTitle" idx="1"/>
          </p:nvPr>
        </p:nvSpPr>
        <p:spPr/>
        <p:txBody>
          <a:bodyPr/>
          <a:lstStyle/>
          <a:p>
            <a:r>
              <a:rPr lang="en-US" noProof="0" dirty="0">
                <a:latin typeface="Times New Roman" panose="02020603050405020304" pitchFamily="18" charset="0"/>
                <a:cs typeface="Times New Roman" panose="02020603050405020304" pitchFamily="18" charset="0"/>
              </a:rPr>
              <a:t>Software and Software Engineering</a:t>
            </a:r>
            <a:endParaRPr lang="en-US" noProof="0" dirty="0">
              <a:latin typeface="Times New Roman" panose="02020603050405020304" pitchFamily="18" charset="0"/>
              <a:cs typeface="Times New Roman" panose="02020603050405020304" pitchFamily="18" charset="0"/>
            </a:endParaRPr>
          </a:p>
        </p:txBody>
      </p:sp>
      <p:sp>
        <p:nvSpPr>
          <p:cNvPr id="14" name="Text Placeholder 13"/>
          <p:cNvSpPr>
            <a:spLocks noGrp="1"/>
          </p:cNvSpPr>
          <p:nvPr>
            <p:ph type="body" sz="quarter" idx="10"/>
          </p:nvPr>
        </p:nvSpPr>
        <p:spPr/>
        <p:txBody>
          <a:bodyPr/>
          <a:lstStyle/>
          <a:p>
            <a:r>
              <a:rPr lang="en-US" noProof="0" dirty="0">
                <a:latin typeface="Times New Roman" panose="02020603050405020304" pitchFamily="18" charset="0"/>
                <a:cs typeface="Times New Roman" panose="02020603050405020304" pitchFamily="18" charset="0"/>
              </a:rPr>
              <a:t>Introduction</a:t>
            </a:r>
            <a:endParaRPr lang="en-US" noProof="0" dirty="0">
              <a:latin typeface="Times New Roman" panose="02020603050405020304" pitchFamily="18" charset="0"/>
              <a:cs typeface="Times New Roman" panose="02020603050405020304" pitchFamily="18" charset="0"/>
            </a:endParaRPr>
          </a:p>
        </p:txBody>
      </p:sp>
      <p:pic>
        <p:nvPicPr>
          <p:cNvPr id="4" name="Picture Placeholder 3" descr="Software Engineering-A Practitioner's Approach, Ninth edition by Roger S. Pressman and Bruce R. Maxim."/>
          <p:cNvPicPr>
            <a:picLocks noGrp="1" noChangeAspect="1"/>
          </p:cNvPicPr>
          <p:nvPr>
            <p:ph type="pic" sz="quarter" idx="11"/>
          </p:nvPr>
        </p:nvPicPr>
        <p:blipFill>
          <a:blip r:embed="rId1">
            <a:extLst>
              <a:ext uri="{28A0092B-C50C-407E-A947-70E740481C1C}">
                <a14:useLocalDpi xmlns:a14="http://schemas.microsoft.com/office/drawing/2010/main" val="0"/>
              </a:ext>
            </a:extLst>
          </a:blip>
          <a:srcRect t="2502" b="2502"/>
          <a:stretch>
            <a:fillRect/>
          </a:stretch>
        </p:blipFill>
        <p:spPr>
          <a:xfrm>
            <a:off x="5962835" y="1175021"/>
            <a:ext cx="4229100" cy="4976453"/>
          </a:xfrm>
        </p:spPr>
      </p:pic>
      <p:sp>
        <p:nvSpPr>
          <p:cNvPr id="6" name="Footer Placeholder 5"/>
          <p:cNvSpPr>
            <a:spLocks noGrp="1"/>
          </p:cNvSpPr>
          <p:nvPr>
            <p:ph type="ftr" sz="quarter" idx="12"/>
          </p:nvPr>
        </p:nvSpPr>
        <p:spPr>
          <a:xfrm>
            <a:off x="1524000" y="6478439"/>
            <a:ext cx="9144000" cy="379562"/>
          </a:xfrm>
        </p:spPr>
        <p:txBody>
          <a:bodyPr/>
          <a:lstStyle/>
          <a:p>
            <a:pPr defTabSz="457200">
              <a:spcBef>
                <a:spcPct val="20000"/>
              </a:spcBef>
              <a:defRPr/>
            </a:pPr>
            <a:r>
              <a:rPr lang="en-US" dirty="0">
                <a:latin typeface="Times New Roman" panose="02020603050405020304" pitchFamily="18" charset="0"/>
                <a:cs typeface="Times New Roman" panose="02020603050405020304" pitchFamily="18" charset="0"/>
              </a:rPr>
              <a:t>© 2020 McGraw Hill. All rights reserved. Authorized only for instructor use in the classroom.</a:t>
            </a:r>
            <a:endParaRPr lang="en-US" dirty="0">
              <a:latin typeface="Times New Roman" panose="02020603050405020304" pitchFamily="18" charset="0"/>
              <a:cs typeface="Times New Roman" panose="02020603050405020304" pitchFamily="18" charset="0"/>
            </a:endParaRPr>
          </a:p>
          <a:p>
            <a:pPr defTabSz="457200">
              <a:spcBef>
                <a:spcPct val="20000"/>
              </a:spcBef>
              <a:defRPr/>
            </a:pPr>
            <a:r>
              <a:rPr lang="en-US" dirty="0">
                <a:latin typeface="Times New Roman" panose="02020603050405020304" pitchFamily="18" charset="0"/>
                <a:cs typeface="Times New Roman" panose="02020603050405020304" pitchFamily="18" charset="0"/>
              </a:rPr>
              <a:t>No reproduction or further distribution permitted without the prior written consent of McGraw Hill.</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noProof="0" dirty="0">
                <a:latin typeface="Times New Roman" panose="02020603050405020304" pitchFamily="18" charset="0"/>
                <a:cs typeface="Times New Roman" panose="02020603050405020304" pitchFamily="18" charset="0"/>
              </a:rPr>
              <a:t>Chapter 2</a:t>
            </a:r>
            <a:endParaRPr lang="en-US" noProof="0" dirty="0">
              <a:latin typeface="Times New Roman" panose="02020603050405020304" pitchFamily="18" charset="0"/>
              <a:cs typeface="Times New Roman" panose="02020603050405020304" pitchFamily="18" charset="0"/>
            </a:endParaRPr>
          </a:p>
        </p:txBody>
      </p:sp>
      <p:sp>
        <p:nvSpPr>
          <p:cNvPr id="13" name="Subtitle 12"/>
          <p:cNvSpPr>
            <a:spLocks noGrp="1"/>
          </p:cNvSpPr>
          <p:nvPr>
            <p:ph type="subTitle" idx="1"/>
          </p:nvPr>
        </p:nvSpPr>
        <p:spPr/>
        <p:txBody>
          <a:bodyPr/>
          <a:lstStyle/>
          <a:p>
            <a:r>
              <a:rPr lang="en-US" noProof="0" dirty="0">
                <a:latin typeface="Times New Roman" panose="02020603050405020304" pitchFamily="18" charset="0"/>
                <a:cs typeface="Times New Roman" panose="02020603050405020304" pitchFamily="18" charset="0"/>
              </a:rPr>
              <a:t>Process Models</a:t>
            </a:r>
            <a:endParaRPr lang="en-US" noProof="0" dirty="0">
              <a:latin typeface="Times New Roman" panose="02020603050405020304" pitchFamily="18" charset="0"/>
              <a:cs typeface="Times New Roman" panose="02020603050405020304" pitchFamily="18" charset="0"/>
            </a:endParaRPr>
          </a:p>
        </p:txBody>
      </p:sp>
      <p:sp>
        <p:nvSpPr>
          <p:cNvPr id="14" name="Text Placeholder 13"/>
          <p:cNvSpPr>
            <a:spLocks noGrp="1"/>
          </p:cNvSpPr>
          <p:nvPr>
            <p:ph type="body" sz="quarter" idx="10"/>
          </p:nvPr>
        </p:nvSpPr>
        <p:spPr/>
        <p:txBody>
          <a:bodyPr/>
          <a:lstStyle/>
          <a:p>
            <a:r>
              <a:rPr lang="en-US" noProof="0" dirty="0">
                <a:latin typeface="Times New Roman" panose="02020603050405020304" pitchFamily="18" charset="0"/>
                <a:cs typeface="Times New Roman" panose="02020603050405020304" pitchFamily="18" charset="0"/>
              </a:rPr>
              <a:t>Part 1 - The Software Process</a:t>
            </a:r>
            <a:endParaRPr lang="en-US" noProof="0" dirty="0">
              <a:latin typeface="Times New Roman" panose="02020603050405020304" pitchFamily="18" charset="0"/>
              <a:cs typeface="Times New Roman" panose="02020603050405020304" pitchFamily="18" charset="0"/>
            </a:endParaRPr>
          </a:p>
        </p:txBody>
      </p:sp>
      <p:pic>
        <p:nvPicPr>
          <p:cNvPr id="4" name="Picture Placeholder 3" descr="Software Engineering-A Practitioner's Approach, 9e by Roger S. Pressman and Bruce R. Maxim"/>
          <p:cNvPicPr>
            <a:picLocks noGrp="1" noChangeAspect="1"/>
          </p:cNvPicPr>
          <p:nvPr>
            <p:ph type="pic" sz="quarter" idx="11"/>
          </p:nvPr>
        </p:nvPicPr>
        <p:blipFill>
          <a:blip r:embed="rId1">
            <a:extLst>
              <a:ext uri="{28A0092B-C50C-407E-A947-70E740481C1C}">
                <a14:useLocalDpi xmlns:a14="http://schemas.microsoft.com/office/drawing/2010/main" val="0"/>
              </a:ext>
            </a:extLst>
          </a:blip>
          <a:srcRect t="2502" b="2502"/>
          <a:stretch>
            <a:fillRect/>
          </a:stretch>
        </p:blipFill>
        <p:spPr>
          <a:xfrm>
            <a:off x="5962835" y="1175021"/>
            <a:ext cx="4229100" cy="4976453"/>
          </a:xfrm>
        </p:spPr>
      </p:pic>
      <p:sp>
        <p:nvSpPr>
          <p:cNvPr id="6" name="Footer Placeholder 5"/>
          <p:cNvSpPr>
            <a:spLocks noGrp="1"/>
          </p:cNvSpPr>
          <p:nvPr>
            <p:ph type="ftr" sz="quarter" idx="12"/>
          </p:nvPr>
        </p:nvSpPr>
        <p:spPr>
          <a:xfrm>
            <a:off x="1524000" y="6478439"/>
            <a:ext cx="9144000" cy="379562"/>
          </a:xfrm>
        </p:spPr>
        <p:txBody>
          <a:bodyPr/>
          <a:lstStyle/>
          <a:p>
            <a:pPr defTabSz="457200">
              <a:spcBef>
                <a:spcPct val="20000"/>
              </a:spcBef>
              <a:defRPr/>
            </a:pPr>
            <a:r>
              <a:rPr lang="en-US" dirty="0">
                <a:latin typeface="Times New Roman" panose="02020603050405020304" pitchFamily="18" charset="0"/>
                <a:cs typeface="Times New Roman" panose="02020603050405020304" pitchFamily="18" charset="0"/>
              </a:rPr>
              <a:t>© 2020 McGraw Hill. All rights reserved. Authorized only for instructor use in the classroom.</a:t>
            </a:r>
            <a:endParaRPr lang="en-US" dirty="0">
              <a:latin typeface="Times New Roman" panose="02020603050405020304" pitchFamily="18" charset="0"/>
              <a:cs typeface="Times New Roman" panose="02020603050405020304" pitchFamily="18" charset="0"/>
            </a:endParaRPr>
          </a:p>
          <a:p>
            <a:pPr defTabSz="457200">
              <a:spcBef>
                <a:spcPct val="20000"/>
              </a:spcBef>
              <a:defRPr/>
            </a:pPr>
            <a:r>
              <a:rPr lang="en-US" dirty="0">
                <a:latin typeface="Times New Roman" panose="02020603050405020304" pitchFamily="18" charset="0"/>
                <a:cs typeface="Times New Roman" panose="02020603050405020304" pitchFamily="18" charset="0"/>
              </a:rPr>
              <a:t>No reproduction or further distribution permitted without the prior written consent of McGraw Hill.</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latin typeface="Times New Roman" panose="02020603050405020304" pitchFamily="18" charset="0"/>
                <a:cs typeface="Times New Roman" panose="02020603050405020304" pitchFamily="18" charset="0"/>
              </a:rPr>
              <a:t>Cost Impact of Software Defects</a:t>
            </a:r>
            <a:endParaRPr lang="en-US" sz="4000" noProof="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76709"/>
            <a:ext cx="8366094" cy="4058772"/>
          </a:xfrm>
        </p:spPr>
        <p:txBody>
          <a:bodyPr vert="horz" lIns="91440" tIns="45720" rIns="91440" bIns="45720" rtlCol="0">
            <a:noAutofit/>
          </a:bodyPr>
          <a:lstStyle/>
          <a:p>
            <a:pPr marL="291465" lvl="1" indent="-291465">
              <a:lnSpc>
                <a:spcPct val="90000"/>
              </a:lnSpc>
              <a:spcBef>
                <a:spcPts val="1000"/>
              </a:spcBef>
              <a:spcAft>
                <a:spcPts val="0"/>
              </a:spcAft>
            </a:pPr>
            <a:r>
              <a:rPr lang="en-US" altLang="en-US" sz="2400" i="1" noProof="0" dirty="0">
                <a:solidFill>
                  <a:schemeClr val="tx1"/>
                </a:solidFill>
                <a:highlight>
                  <a:srgbClr val="FFFF00"/>
                </a:highlight>
                <a:latin typeface="Times New Roman" panose="02020603050405020304" pitchFamily="18" charset="0"/>
                <a:cs typeface="Times New Roman" panose="02020603050405020304" pitchFamily="18" charset="0"/>
              </a:rPr>
              <a:t>Error</a:t>
            </a:r>
            <a:r>
              <a:rPr lang="en-US" altLang="en-US" sz="2400" noProof="0" dirty="0">
                <a:solidFill>
                  <a:schemeClr val="tx1"/>
                </a:solidFill>
                <a:latin typeface="Times New Roman" panose="02020603050405020304" pitchFamily="18" charset="0"/>
                <a:cs typeface="Times New Roman" panose="02020603050405020304" pitchFamily="18" charset="0"/>
              </a:rPr>
              <a:t>—a quality problem found </a:t>
            </a:r>
            <a:r>
              <a:rPr lang="en-US" altLang="en-US" sz="2400" i="1" noProof="0" dirty="0">
                <a:solidFill>
                  <a:schemeClr val="tx1"/>
                </a:solidFill>
                <a:latin typeface="Times New Roman" panose="02020603050405020304" pitchFamily="18" charset="0"/>
                <a:cs typeface="Times New Roman" panose="02020603050405020304" pitchFamily="18" charset="0"/>
              </a:rPr>
              <a:t>before</a:t>
            </a:r>
            <a:r>
              <a:rPr lang="en-US" altLang="en-US" sz="2400" noProof="0" dirty="0">
                <a:solidFill>
                  <a:schemeClr val="tx1"/>
                </a:solidFill>
                <a:latin typeface="Times New Roman" panose="02020603050405020304" pitchFamily="18" charset="0"/>
                <a:cs typeface="Times New Roman" panose="02020603050405020304" pitchFamily="18" charset="0"/>
              </a:rPr>
              <a:t> the software is released to end users.</a:t>
            </a:r>
            <a:r>
              <a:rPr lang="zh-CN" altLang="en-US" sz="2400" noProof="0" dirty="0">
                <a:solidFill>
                  <a:schemeClr val="tx1"/>
                </a:solidFill>
                <a:latin typeface="Times New Roman" panose="02020603050405020304" pitchFamily="18" charset="0"/>
                <a:cs typeface="Times New Roman" panose="02020603050405020304" pitchFamily="18" charset="0"/>
              </a:rPr>
              <a:t>交付前</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1465" lvl="1" indent="-291465">
              <a:lnSpc>
                <a:spcPct val="90000"/>
              </a:lnSpc>
              <a:spcBef>
                <a:spcPts val="1000"/>
              </a:spcBef>
              <a:spcAft>
                <a:spcPts val="0"/>
              </a:spcAft>
            </a:pPr>
            <a:r>
              <a:rPr lang="en-US" altLang="en-US" sz="2400" i="1" noProof="0" dirty="0">
                <a:solidFill>
                  <a:schemeClr val="tx1"/>
                </a:solidFill>
                <a:highlight>
                  <a:srgbClr val="FFFF00"/>
                </a:highlight>
                <a:latin typeface="Times New Roman" panose="02020603050405020304" pitchFamily="18" charset="0"/>
                <a:cs typeface="Times New Roman" panose="02020603050405020304" pitchFamily="18" charset="0"/>
              </a:rPr>
              <a:t>Defect</a:t>
            </a:r>
            <a:r>
              <a:rPr lang="en-US" altLang="en-US" sz="2400" i="1" noProof="0" dirty="0">
                <a:solidFill>
                  <a:schemeClr val="tx1"/>
                </a:solidFill>
                <a:latin typeface="Times New Roman" panose="02020603050405020304" pitchFamily="18" charset="0"/>
                <a:cs typeface="Times New Roman" panose="02020603050405020304" pitchFamily="18" charset="0"/>
              </a:rPr>
              <a:t>—</a:t>
            </a:r>
            <a:r>
              <a:rPr lang="en-US" altLang="en-US" sz="2400" noProof="0" dirty="0">
                <a:solidFill>
                  <a:schemeClr val="tx1"/>
                </a:solidFill>
                <a:latin typeface="Times New Roman" panose="02020603050405020304" pitchFamily="18" charset="0"/>
                <a:cs typeface="Times New Roman" panose="02020603050405020304" pitchFamily="18" charset="0"/>
              </a:rPr>
              <a:t>a quality problem found only</a:t>
            </a:r>
            <a:r>
              <a:rPr lang="en-US" altLang="en-US" sz="2400" i="1" noProof="0" dirty="0">
                <a:solidFill>
                  <a:schemeClr val="tx1"/>
                </a:solidFill>
                <a:latin typeface="Times New Roman" panose="02020603050405020304" pitchFamily="18" charset="0"/>
                <a:cs typeface="Times New Roman" panose="02020603050405020304" pitchFamily="18" charset="0"/>
              </a:rPr>
              <a:t> after</a:t>
            </a:r>
            <a:r>
              <a:rPr lang="en-US" altLang="en-US" sz="2400" noProof="0" dirty="0">
                <a:solidFill>
                  <a:schemeClr val="tx1"/>
                </a:solidFill>
                <a:latin typeface="Times New Roman" panose="02020603050405020304" pitchFamily="18" charset="0"/>
                <a:cs typeface="Times New Roman" panose="02020603050405020304" pitchFamily="18" charset="0"/>
              </a:rPr>
              <a:t> the software has been released to end-users.</a:t>
            </a:r>
            <a:r>
              <a:rPr lang="zh-CN" altLang="en-US" sz="2400" noProof="0" dirty="0">
                <a:solidFill>
                  <a:schemeClr val="tx1"/>
                </a:solidFill>
                <a:latin typeface="Times New Roman" panose="02020603050405020304" pitchFamily="18" charset="0"/>
                <a:cs typeface="Times New Roman" panose="02020603050405020304" pitchFamily="18" charset="0"/>
              </a:rPr>
              <a:t>交付后</a:t>
            </a:r>
            <a:r>
              <a:rPr lang="en-US" altLang="zh-CN" sz="2400" noProof="0" dirty="0">
                <a:solidFill>
                  <a:schemeClr val="tx1"/>
                </a:solidFill>
                <a:latin typeface="Times New Roman" panose="02020603050405020304" pitchFamily="18" charset="0"/>
                <a:cs typeface="Times New Roman" panose="02020603050405020304" pitchFamily="18" charset="0"/>
              </a:rPr>
              <a:t> </a:t>
            </a:r>
            <a:r>
              <a:rPr lang="zh-CN" altLang="en-US" sz="2400" noProof="0" dirty="0">
                <a:solidFill>
                  <a:schemeClr val="tx1"/>
                </a:solidFill>
                <a:latin typeface="Times New Roman" panose="02020603050405020304" pitchFamily="18" charset="0"/>
                <a:cs typeface="Times New Roman" panose="02020603050405020304" pitchFamily="18" charset="0"/>
              </a:rPr>
              <a:t>缺陷</a:t>
            </a:r>
            <a:r>
              <a:rPr lang="en-US" altLang="zh-CN" sz="2400" noProof="0" dirty="0">
                <a:solidFill>
                  <a:schemeClr val="tx1"/>
                </a:solidFill>
                <a:latin typeface="Times New Roman" panose="02020603050405020304" pitchFamily="18" charset="0"/>
                <a:cs typeface="Times New Roman" panose="02020603050405020304" pitchFamily="18" charset="0"/>
              </a:rPr>
              <a:t> </a:t>
            </a:r>
            <a:r>
              <a:rPr lang="zh-CN" altLang="en-US" sz="2400" noProof="0" dirty="0">
                <a:solidFill>
                  <a:schemeClr val="tx1"/>
                </a:solidFill>
                <a:latin typeface="Times New Roman" panose="02020603050405020304" pitchFamily="18" charset="0"/>
                <a:cs typeface="Times New Roman" panose="02020603050405020304" pitchFamily="18" charset="0"/>
              </a:rPr>
              <a:t>影响大</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Font typeface="Arial" panose="020B0604020202020204" pitchFamily="34" charset="0"/>
              <a:buChar char="•"/>
            </a:pPr>
            <a:r>
              <a:rPr lang="en-US" altLang="en-US" sz="2400" noProof="0" dirty="0">
                <a:solidFill>
                  <a:schemeClr val="tx1"/>
                </a:solidFill>
                <a:latin typeface="Times New Roman" panose="02020603050405020304" pitchFamily="18" charset="0"/>
                <a:cs typeface="Times New Roman" panose="02020603050405020304" pitchFamily="18" charset="0"/>
              </a:rPr>
              <a:t>We make this distinction because errors and defects have very different economic, business, psychological, and human impact.</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a:lnSpc>
                <a:spcPct val="90000"/>
              </a:lnSpc>
              <a:spcBef>
                <a:spcPts val="1000"/>
              </a:spcBef>
              <a:spcAft>
                <a:spcPts val="0"/>
              </a:spcAft>
              <a:buFont typeface="Arial" panose="020B0604020202020204" pitchFamily="34" charset="0"/>
            </a:pPr>
            <a:endParaRPr lang="en-US" sz="2400" noProof="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latin typeface="Times New Roman" panose="02020603050405020304" pitchFamily="18" charset="0"/>
                <a:cs typeface="Times New Roman" panose="02020603050405020304" pitchFamily="18" charset="0"/>
              </a:rPr>
              <a:t>Review Metrics </a:t>
            </a:r>
            <a:r>
              <a:rPr lang="en-US" sz="1000" b="0" noProof="0" dirty="0">
                <a:latin typeface="Times New Roman" panose="02020603050405020304" pitchFamily="18" charset="0"/>
                <a:cs typeface="Times New Roman" panose="02020603050405020304" pitchFamily="18" charset="0"/>
              </a:rPr>
              <a:t>1</a:t>
            </a:r>
            <a:endParaRPr lang="en-US" sz="1000" b="0" noProof="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76708"/>
            <a:ext cx="8283512" cy="4878029"/>
          </a:xfrm>
        </p:spPr>
        <p:txBody>
          <a:bodyPr vert="horz" lIns="91440" tIns="45720" rIns="91440" bIns="45720" rtlCol="0">
            <a:noAutofit/>
          </a:bodyPr>
          <a:lstStyle/>
          <a:p>
            <a:pPr marL="291465" indent="-291465">
              <a:lnSpc>
                <a:spcPct val="90000"/>
              </a:lnSpc>
              <a:spcBef>
                <a:spcPts val="1000"/>
              </a:spcBef>
              <a:spcAft>
                <a:spcPts val="0"/>
              </a:spcAft>
              <a:buFont typeface="Arial" panose="020B0604020202020204" pitchFamily="34" charset="0"/>
              <a:buChar char="•"/>
            </a:pPr>
            <a:r>
              <a:rPr lang="en-US" altLang="en-US" sz="2000" b="1" i="1" noProof="0" dirty="0">
                <a:solidFill>
                  <a:schemeClr val="tx1"/>
                </a:solidFill>
                <a:latin typeface="Times New Roman" panose="02020603050405020304" pitchFamily="18" charset="0"/>
                <a:cs typeface="Times New Roman" panose="02020603050405020304" pitchFamily="18" charset="0"/>
              </a:rPr>
              <a:t>Preparation effort</a:t>
            </a:r>
            <a:r>
              <a:rPr lang="en-US" altLang="en-US" sz="2000" i="1" noProof="0" dirty="0">
                <a:solidFill>
                  <a:schemeClr val="tx1"/>
                </a:solidFill>
                <a:latin typeface="Times New Roman" panose="02020603050405020304" pitchFamily="18" charset="0"/>
                <a:cs typeface="Times New Roman" panose="02020603050405020304" pitchFamily="18" charset="0"/>
              </a:rPr>
              <a:t>, E</a:t>
            </a:r>
            <a:r>
              <a:rPr lang="en-US" altLang="en-US" sz="2000" i="1" baseline="-25000" noProof="0" dirty="0">
                <a:solidFill>
                  <a:schemeClr val="tx1"/>
                </a:solidFill>
                <a:latin typeface="Times New Roman" panose="02020603050405020304" pitchFamily="18" charset="0"/>
                <a:cs typeface="Times New Roman" panose="02020603050405020304" pitchFamily="18" charset="0"/>
              </a:rPr>
              <a:t>p </a:t>
            </a:r>
            <a:r>
              <a:rPr lang="en-US" altLang="en-US" sz="2000" noProof="0" dirty="0">
                <a:solidFill>
                  <a:schemeClr val="tx1"/>
                </a:solidFill>
                <a:latin typeface="Times New Roman" panose="02020603050405020304" pitchFamily="18" charset="0"/>
                <a:cs typeface="Times New Roman" panose="02020603050405020304" pitchFamily="18" charset="0"/>
              </a:rPr>
              <a:t>— the effort (in person-hours) required to review a work product prior to the actual review meeting.</a:t>
            </a:r>
            <a:endParaRPr lang="en-US" altLang="en-US" sz="2000" noProof="0" dirty="0">
              <a:solidFill>
                <a:schemeClr val="tx1"/>
              </a:solidFill>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Font typeface="Arial" panose="020B0604020202020204" pitchFamily="34" charset="0"/>
              <a:buChar char="•"/>
            </a:pPr>
            <a:r>
              <a:rPr lang="en-US" altLang="en-US" sz="2000" b="1" i="1" noProof="0" dirty="0">
                <a:solidFill>
                  <a:schemeClr val="tx1"/>
                </a:solidFill>
                <a:latin typeface="Times New Roman" panose="02020603050405020304" pitchFamily="18" charset="0"/>
                <a:cs typeface="Times New Roman" panose="02020603050405020304" pitchFamily="18" charset="0"/>
              </a:rPr>
              <a:t>Assessment effort</a:t>
            </a:r>
            <a:r>
              <a:rPr lang="en-US" altLang="en-US" sz="2000" i="1" noProof="0" dirty="0">
                <a:solidFill>
                  <a:schemeClr val="tx1"/>
                </a:solidFill>
                <a:latin typeface="Times New Roman" panose="02020603050405020304" pitchFamily="18" charset="0"/>
                <a:cs typeface="Times New Roman" panose="02020603050405020304" pitchFamily="18" charset="0"/>
              </a:rPr>
              <a:t>, </a:t>
            </a:r>
            <a:r>
              <a:rPr lang="en-US" altLang="en-US" sz="2000" i="1" noProof="0" dirty="0" err="1">
                <a:solidFill>
                  <a:schemeClr val="tx1"/>
                </a:solidFill>
                <a:latin typeface="Times New Roman" panose="02020603050405020304" pitchFamily="18" charset="0"/>
                <a:cs typeface="Times New Roman" panose="02020603050405020304" pitchFamily="18" charset="0"/>
              </a:rPr>
              <a:t>E</a:t>
            </a:r>
            <a:r>
              <a:rPr lang="en-US" altLang="en-US" sz="2000" i="1" baseline="-25000" noProof="0" dirty="0" err="1">
                <a:solidFill>
                  <a:schemeClr val="tx1"/>
                </a:solidFill>
                <a:latin typeface="Times New Roman" panose="02020603050405020304" pitchFamily="18" charset="0"/>
                <a:cs typeface="Times New Roman" panose="02020603050405020304" pitchFamily="18" charset="0"/>
              </a:rPr>
              <a:t>a</a:t>
            </a:r>
            <a:r>
              <a:rPr lang="en-US" altLang="en-US" sz="2000" i="1" baseline="-25000" noProof="0" dirty="0">
                <a:solidFill>
                  <a:schemeClr val="tx1"/>
                </a:solidFill>
                <a:latin typeface="Times New Roman" panose="02020603050405020304" pitchFamily="18" charset="0"/>
                <a:cs typeface="Times New Roman" panose="02020603050405020304" pitchFamily="18" charset="0"/>
              </a:rPr>
              <a:t> </a:t>
            </a:r>
            <a:r>
              <a:rPr lang="en-US" altLang="en-US" sz="2000" noProof="0" dirty="0">
                <a:solidFill>
                  <a:schemeClr val="tx1"/>
                </a:solidFill>
                <a:latin typeface="Times New Roman" panose="02020603050405020304" pitchFamily="18" charset="0"/>
                <a:cs typeface="Times New Roman" panose="02020603050405020304" pitchFamily="18" charset="0"/>
              </a:rPr>
              <a:t>— the effort (in person-hours) that is expending during the actual review.</a:t>
            </a:r>
            <a:endParaRPr lang="en-US" altLang="en-US" sz="2000" noProof="0" dirty="0">
              <a:solidFill>
                <a:schemeClr val="tx1"/>
              </a:solidFill>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Font typeface="Arial" panose="020B0604020202020204" pitchFamily="34" charset="0"/>
              <a:buChar char="•"/>
            </a:pPr>
            <a:r>
              <a:rPr lang="en-US" altLang="en-US" sz="2000" b="1" i="1" noProof="0" dirty="0">
                <a:solidFill>
                  <a:schemeClr val="tx1"/>
                </a:solidFill>
                <a:latin typeface="Times New Roman" panose="02020603050405020304" pitchFamily="18" charset="0"/>
                <a:cs typeface="Times New Roman" panose="02020603050405020304" pitchFamily="18" charset="0"/>
              </a:rPr>
              <a:t>Rework effort</a:t>
            </a:r>
            <a:r>
              <a:rPr lang="en-US" altLang="en-US" sz="2000" i="1" noProof="0" dirty="0">
                <a:solidFill>
                  <a:schemeClr val="tx1"/>
                </a:solidFill>
                <a:latin typeface="Times New Roman" panose="02020603050405020304" pitchFamily="18" charset="0"/>
                <a:cs typeface="Times New Roman" panose="02020603050405020304" pitchFamily="18" charset="0"/>
              </a:rPr>
              <a:t>, </a:t>
            </a:r>
            <a:r>
              <a:rPr lang="en-US" altLang="en-US" sz="2000" i="1" noProof="0" dirty="0" err="1">
                <a:solidFill>
                  <a:schemeClr val="tx1"/>
                </a:solidFill>
                <a:latin typeface="Times New Roman" panose="02020603050405020304" pitchFamily="18" charset="0"/>
                <a:cs typeface="Times New Roman" panose="02020603050405020304" pitchFamily="18" charset="0"/>
              </a:rPr>
              <a:t>E</a:t>
            </a:r>
            <a:r>
              <a:rPr lang="en-US" altLang="en-US" sz="2000" i="1" baseline="-25000" noProof="0" dirty="0" err="1">
                <a:solidFill>
                  <a:schemeClr val="tx1"/>
                </a:solidFill>
                <a:latin typeface="Times New Roman" panose="02020603050405020304" pitchFamily="18" charset="0"/>
                <a:cs typeface="Times New Roman" panose="02020603050405020304" pitchFamily="18" charset="0"/>
              </a:rPr>
              <a:t>r</a:t>
            </a:r>
            <a:r>
              <a:rPr lang="en-US" altLang="en-US" sz="2000" i="1" baseline="-25000" noProof="0" dirty="0">
                <a:solidFill>
                  <a:schemeClr val="tx1"/>
                </a:solidFill>
                <a:latin typeface="Times New Roman" panose="02020603050405020304" pitchFamily="18" charset="0"/>
                <a:cs typeface="Times New Roman" panose="02020603050405020304" pitchFamily="18" charset="0"/>
              </a:rPr>
              <a:t> </a:t>
            </a:r>
            <a:r>
              <a:rPr lang="en-US" altLang="en-US" sz="2000" noProof="0" dirty="0">
                <a:solidFill>
                  <a:schemeClr val="tx1"/>
                </a:solidFill>
                <a:latin typeface="Times New Roman" panose="02020603050405020304" pitchFamily="18" charset="0"/>
                <a:cs typeface="Times New Roman" panose="02020603050405020304" pitchFamily="18" charset="0"/>
              </a:rPr>
              <a:t>— the effort (in person-hours) that is dedicated to the correction of those errors uncovered during the review.</a:t>
            </a:r>
            <a:endParaRPr lang="en-US" altLang="en-US" sz="2000" noProof="0" dirty="0">
              <a:solidFill>
                <a:schemeClr val="tx1"/>
              </a:solidFill>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Font typeface="Arial" panose="020B0604020202020204" pitchFamily="34" charset="0"/>
              <a:buChar char="•"/>
            </a:pPr>
            <a:r>
              <a:rPr lang="en-US" altLang="en-US" sz="2000" b="1" i="1" noProof="0" dirty="0">
                <a:solidFill>
                  <a:schemeClr val="tx1"/>
                </a:solidFill>
                <a:latin typeface="Times New Roman" panose="02020603050405020304" pitchFamily="18" charset="0"/>
                <a:cs typeface="Times New Roman" panose="02020603050405020304" pitchFamily="18" charset="0"/>
              </a:rPr>
              <a:t>Work product size</a:t>
            </a:r>
            <a:r>
              <a:rPr lang="en-US" altLang="en-US" sz="2000" i="1" noProof="0" dirty="0">
                <a:solidFill>
                  <a:schemeClr val="tx1"/>
                </a:solidFill>
                <a:latin typeface="Times New Roman" panose="02020603050405020304" pitchFamily="18" charset="0"/>
                <a:cs typeface="Times New Roman" panose="02020603050405020304" pitchFamily="18" charset="0"/>
              </a:rPr>
              <a:t>, W</a:t>
            </a:r>
            <a:r>
              <a:rPr lang="en-US" altLang="en-US" sz="2000" i="1" noProof="0" dirty="0">
                <a:solidFill>
                  <a:schemeClr val="tx1"/>
                </a:solidFill>
                <a:latin typeface="Times New Roman" panose="02020603050405020304" pitchFamily="18" charset="0"/>
                <a:cs typeface="Times New Roman" panose="02020603050405020304" pitchFamily="18" charset="0"/>
              </a:rPr>
              <a:t> P</a:t>
            </a:r>
            <a:r>
              <a:rPr lang="en-US" altLang="en-US" sz="2000" i="1" noProof="0" dirty="0">
                <a:solidFill>
                  <a:schemeClr val="tx1"/>
                </a:solidFill>
                <a:latin typeface="Times New Roman" panose="02020603050405020304" pitchFamily="18" charset="0"/>
                <a:cs typeface="Times New Roman" panose="02020603050405020304" pitchFamily="18" charset="0"/>
              </a:rPr>
              <a:t> S </a:t>
            </a:r>
            <a:r>
              <a:rPr lang="en-US" altLang="en-US" sz="2000" noProof="0" dirty="0">
                <a:solidFill>
                  <a:schemeClr val="tx1"/>
                </a:solidFill>
                <a:latin typeface="Times New Roman" panose="02020603050405020304" pitchFamily="18" charset="0"/>
                <a:cs typeface="Times New Roman" panose="02020603050405020304" pitchFamily="18" charset="0"/>
              </a:rPr>
              <a:t>— a measure of the size of the work product that has been reviewed (for example:  the number of U </a:t>
            </a:r>
            <a:r>
              <a:rPr lang="en-US" altLang="en-US" sz="2000" noProof="0" dirty="0">
                <a:solidFill>
                  <a:schemeClr val="tx1"/>
                </a:solidFill>
                <a:latin typeface="Times New Roman" panose="02020603050405020304" pitchFamily="18" charset="0"/>
                <a:cs typeface="Times New Roman" panose="02020603050405020304" pitchFamily="18" charset="0"/>
              </a:rPr>
              <a:t>M </a:t>
            </a:r>
            <a:r>
              <a:rPr lang="en-US" altLang="en-US" sz="2000" noProof="0" dirty="0">
                <a:solidFill>
                  <a:schemeClr val="tx1"/>
                </a:solidFill>
                <a:latin typeface="Times New Roman" panose="02020603050405020304" pitchFamily="18" charset="0"/>
                <a:cs typeface="Times New Roman" panose="02020603050405020304" pitchFamily="18" charset="0"/>
              </a:rPr>
              <a:t>L models, or the number of document pages, or the number of lines of code).</a:t>
            </a:r>
            <a:endParaRPr lang="en-US" altLang="en-US" sz="2000" noProof="0" dirty="0">
              <a:solidFill>
                <a:schemeClr val="tx1"/>
              </a:solidFill>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Font typeface="Arial" panose="020B0604020202020204" pitchFamily="34" charset="0"/>
              <a:buChar char="•"/>
            </a:pPr>
            <a:r>
              <a:rPr lang="en-US" altLang="en-US" sz="2000" b="1" i="1" noProof="0" dirty="0">
                <a:solidFill>
                  <a:schemeClr val="tx1"/>
                </a:solidFill>
                <a:latin typeface="Times New Roman" panose="02020603050405020304" pitchFamily="18" charset="0"/>
                <a:cs typeface="Times New Roman" panose="02020603050405020304" pitchFamily="18" charset="0"/>
              </a:rPr>
              <a:t>Minor errors found</a:t>
            </a:r>
            <a:r>
              <a:rPr lang="en-US" altLang="en-US" sz="2000" i="1" noProof="0" dirty="0">
                <a:solidFill>
                  <a:schemeClr val="tx1"/>
                </a:solidFill>
                <a:latin typeface="Times New Roman" panose="02020603050405020304" pitchFamily="18" charset="0"/>
                <a:cs typeface="Times New Roman" panose="02020603050405020304" pitchFamily="18" charset="0"/>
              </a:rPr>
              <a:t>, </a:t>
            </a:r>
            <a:r>
              <a:rPr lang="en-US" altLang="en-US" sz="2000" i="1" noProof="0" dirty="0" err="1">
                <a:solidFill>
                  <a:schemeClr val="tx1"/>
                </a:solidFill>
                <a:latin typeface="Times New Roman" panose="02020603050405020304" pitchFamily="18" charset="0"/>
                <a:cs typeface="Times New Roman" panose="02020603050405020304" pitchFamily="18" charset="0"/>
              </a:rPr>
              <a:t>Err</a:t>
            </a:r>
            <a:r>
              <a:rPr lang="en-US" altLang="en-US" sz="2000" i="1" baseline="-25000" noProof="0" dirty="0" err="1">
                <a:solidFill>
                  <a:schemeClr val="tx1"/>
                </a:solidFill>
                <a:latin typeface="Times New Roman" panose="02020603050405020304" pitchFamily="18" charset="0"/>
                <a:cs typeface="Times New Roman" panose="02020603050405020304" pitchFamily="18" charset="0"/>
              </a:rPr>
              <a:t>minor</a:t>
            </a:r>
            <a:r>
              <a:rPr lang="en-US" altLang="en-US" sz="2000" i="1" baseline="-25000" noProof="0" dirty="0">
                <a:solidFill>
                  <a:schemeClr val="tx1"/>
                </a:solidFill>
                <a:latin typeface="Times New Roman" panose="02020603050405020304" pitchFamily="18" charset="0"/>
                <a:cs typeface="Times New Roman" panose="02020603050405020304" pitchFamily="18" charset="0"/>
              </a:rPr>
              <a:t> </a:t>
            </a:r>
            <a:r>
              <a:rPr lang="en-US" altLang="en-US" sz="2000" noProof="0" dirty="0">
                <a:solidFill>
                  <a:schemeClr val="tx1"/>
                </a:solidFill>
                <a:latin typeface="Times New Roman" panose="02020603050405020304" pitchFamily="18" charset="0"/>
                <a:cs typeface="Times New Roman" panose="02020603050405020304" pitchFamily="18" charset="0"/>
              </a:rPr>
              <a:t>— the number of errors found that can be categorized as minor (requiring less than some pre-specified effort to correct).</a:t>
            </a:r>
            <a:endParaRPr lang="en-US" altLang="en-US" sz="2000" noProof="0" dirty="0">
              <a:solidFill>
                <a:schemeClr val="tx1"/>
              </a:solidFill>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Font typeface="Arial" panose="020B0604020202020204" pitchFamily="34" charset="0"/>
              <a:buChar char="•"/>
            </a:pPr>
            <a:r>
              <a:rPr lang="en-US" altLang="en-US" sz="2000" b="1" i="1" noProof="0" dirty="0">
                <a:solidFill>
                  <a:schemeClr val="tx1"/>
                </a:solidFill>
                <a:latin typeface="Times New Roman" panose="02020603050405020304" pitchFamily="18" charset="0"/>
                <a:cs typeface="Times New Roman" panose="02020603050405020304" pitchFamily="18" charset="0"/>
              </a:rPr>
              <a:t>Major errors found</a:t>
            </a:r>
            <a:r>
              <a:rPr lang="en-US" altLang="en-US" sz="2000" i="1" noProof="0" dirty="0">
                <a:solidFill>
                  <a:schemeClr val="tx1"/>
                </a:solidFill>
                <a:latin typeface="Times New Roman" panose="02020603050405020304" pitchFamily="18" charset="0"/>
                <a:cs typeface="Times New Roman" panose="02020603050405020304" pitchFamily="18" charset="0"/>
              </a:rPr>
              <a:t>, </a:t>
            </a:r>
            <a:r>
              <a:rPr lang="en-US" altLang="en-US" sz="2000" i="1" noProof="0" dirty="0" err="1">
                <a:solidFill>
                  <a:schemeClr val="tx1"/>
                </a:solidFill>
                <a:latin typeface="Times New Roman" panose="02020603050405020304" pitchFamily="18" charset="0"/>
                <a:cs typeface="Times New Roman" panose="02020603050405020304" pitchFamily="18" charset="0"/>
              </a:rPr>
              <a:t>Err</a:t>
            </a:r>
            <a:r>
              <a:rPr lang="en-US" altLang="en-US" sz="2000" i="1" baseline="-25000" noProof="0" dirty="0" err="1">
                <a:solidFill>
                  <a:schemeClr val="tx1"/>
                </a:solidFill>
                <a:latin typeface="Times New Roman" panose="02020603050405020304" pitchFamily="18" charset="0"/>
                <a:cs typeface="Times New Roman" panose="02020603050405020304" pitchFamily="18" charset="0"/>
              </a:rPr>
              <a:t>major</a:t>
            </a:r>
            <a:r>
              <a:rPr lang="en-US" altLang="en-US" sz="2000" i="1" baseline="-25000" noProof="0" dirty="0">
                <a:solidFill>
                  <a:schemeClr val="tx1"/>
                </a:solidFill>
                <a:latin typeface="Times New Roman" panose="02020603050405020304" pitchFamily="18" charset="0"/>
                <a:cs typeface="Times New Roman" panose="02020603050405020304" pitchFamily="18" charset="0"/>
              </a:rPr>
              <a:t> </a:t>
            </a:r>
            <a:r>
              <a:rPr lang="en-US" altLang="en-US" sz="2000" noProof="0" dirty="0">
                <a:solidFill>
                  <a:schemeClr val="tx1"/>
                </a:solidFill>
                <a:latin typeface="Times New Roman" panose="02020603050405020304" pitchFamily="18" charset="0"/>
                <a:cs typeface="Times New Roman" panose="02020603050405020304" pitchFamily="18" charset="0"/>
              </a:rPr>
              <a:t>— the number of errors found that can be categorized as major (requiring more than some pre-specified effort to correct).</a:t>
            </a:r>
            <a:endParaRPr lang="en-US" altLang="en-US" sz="2000" noProof="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latin typeface="Times New Roman" panose="02020603050405020304" pitchFamily="18" charset="0"/>
                <a:cs typeface="Times New Roman" panose="02020603050405020304" pitchFamily="18" charset="0"/>
              </a:rPr>
              <a:t>Review Metrics</a:t>
            </a:r>
            <a:r>
              <a:rPr lang="en-US" sz="4000" b="0" noProof="0" dirty="0">
                <a:latin typeface="Times New Roman" panose="02020603050405020304" pitchFamily="18" charset="0"/>
                <a:cs typeface="Times New Roman" panose="02020603050405020304" pitchFamily="18" charset="0"/>
              </a:rPr>
              <a:t> </a:t>
            </a:r>
            <a:r>
              <a:rPr lang="en-US" sz="1000" b="0" noProof="0" dirty="0">
                <a:latin typeface="Times New Roman" panose="02020603050405020304" pitchFamily="18" charset="0"/>
                <a:cs typeface="Times New Roman" panose="02020603050405020304" pitchFamily="18" charset="0"/>
              </a:rPr>
              <a:t>2</a:t>
            </a:r>
            <a:endParaRPr lang="en-US" sz="1000" b="0" noProof="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76710"/>
            <a:ext cx="8458200" cy="1129140"/>
          </a:xfrm>
        </p:spPr>
        <p:txBody>
          <a:bodyPr vert="horz" lIns="91440" tIns="45720" rIns="91440" bIns="45720" rtlCol="0">
            <a:noAutofit/>
          </a:bodyPr>
          <a:lstStyle/>
          <a:p>
            <a:pPr marL="291465" indent="-291465">
              <a:lnSpc>
                <a:spcPct val="90000"/>
              </a:lnSpc>
              <a:spcBef>
                <a:spcPts val="1000"/>
              </a:spcBef>
              <a:spcAft>
                <a:spcPts val="0"/>
              </a:spcAft>
              <a:buFont typeface="Arial" panose="020B0604020202020204" pitchFamily="34" charset="0"/>
              <a:buChar char="•"/>
            </a:pPr>
            <a:r>
              <a:rPr lang="en-US" b="1" noProof="0" dirty="0">
                <a:latin typeface="Times New Roman" panose="02020603050405020304" pitchFamily="18" charset="0"/>
                <a:cs typeface="Times New Roman" panose="02020603050405020304" pitchFamily="18" charset="0"/>
              </a:rPr>
              <a:t>Total errors found, </a:t>
            </a:r>
            <a:r>
              <a:rPr lang="en-US" noProof="0" dirty="0" err="1">
                <a:latin typeface="Times New Roman" panose="02020603050405020304" pitchFamily="18" charset="0"/>
                <a:cs typeface="Times New Roman" panose="02020603050405020304" pitchFamily="18" charset="0"/>
              </a:rPr>
              <a:t>Errtot</a:t>
            </a:r>
            <a:r>
              <a:rPr lang="en-US" noProof="0" dirty="0">
                <a:latin typeface="Times New Roman" panose="02020603050405020304" pitchFamily="18" charset="0"/>
                <a:cs typeface="Times New Roman" panose="02020603050405020304" pitchFamily="18" charset="0"/>
              </a:rPr>
              <a:t>. Represents the sum of the errors found:</a:t>
            </a:r>
            <a:endParaRPr lang="en-US" noProof="0" dirty="0">
              <a:latin typeface="Times New Roman" panose="02020603050405020304" pitchFamily="18" charset="0"/>
              <a:cs typeface="Times New Roman" panose="02020603050405020304" pitchFamily="18" charset="0"/>
            </a:endParaRPr>
          </a:p>
          <a:p>
            <a:pPr marL="455930" lvl="3" indent="0">
              <a:buNone/>
            </a:pPr>
            <a:r>
              <a:rPr lang="en-US" sz="2000" noProof="0" dirty="0" err="1">
                <a:latin typeface="Times New Roman" panose="02020603050405020304" pitchFamily="18" charset="0"/>
                <a:cs typeface="Times New Roman" panose="02020603050405020304" pitchFamily="18" charset="0"/>
              </a:rPr>
              <a:t>Err</a:t>
            </a:r>
            <a:r>
              <a:rPr lang="en-US" sz="2000" baseline="-25000" noProof="0" dirty="0" err="1">
                <a:latin typeface="Times New Roman" panose="02020603050405020304" pitchFamily="18" charset="0"/>
                <a:cs typeface="Times New Roman" panose="02020603050405020304" pitchFamily="18" charset="0"/>
              </a:rPr>
              <a:t>tot</a:t>
            </a:r>
            <a:r>
              <a:rPr lang="en-US" sz="2000" noProof="0" dirty="0">
                <a:latin typeface="Times New Roman" panose="02020603050405020304" pitchFamily="18" charset="0"/>
                <a:cs typeface="Times New Roman" panose="02020603050405020304" pitchFamily="18" charset="0"/>
              </a:rPr>
              <a:t> = </a:t>
            </a:r>
            <a:r>
              <a:rPr lang="en-US" sz="2000" noProof="0" dirty="0" err="1">
                <a:latin typeface="Times New Roman" panose="02020603050405020304" pitchFamily="18" charset="0"/>
                <a:cs typeface="Times New Roman" panose="02020603050405020304" pitchFamily="18" charset="0"/>
              </a:rPr>
              <a:t>Err</a:t>
            </a:r>
            <a:r>
              <a:rPr lang="en-US" sz="2000" baseline="-25000" noProof="0" dirty="0" err="1">
                <a:latin typeface="Times New Roman" panose="02020603050405020304" pitchFamily="18" charset="0"/>
                <a:cs typeface="Times New Roman" panose="02020603050405020304" pitchFamily="18" charset="0"/>
              </a:rPr>
              <a:t>minor</a:t>
            </a:r>
            <a:r>
              <a:rPr lang="en-US" sz="2000" noProof="0" dirty="0">
                <a:latin typeface="Times New Roman" panose="02020603050405020304" pitchFamily="18" charset="0"/>
                <a:cs typeface="Times New Roman" panose="02020603050405020304" pitchFamily="18" charset="0"/>
              </a:rPr>
              <a:t> + </a:t>
            </a:r>
            <a:r>
              <a:rPr lang="en-US" sz="2000" noProof="0" dirty="0" err="1">
                <a:latin typeface="Times New Roman" panose="02020603050405020304" pitchFamily="18" charset="0"/>
                <a:cs typeface="Times New Roman" panose="02020603050405020304" pitchFamily="18" charset="0"/>
              </a:rPr>
              <a:t>Err</a:t>
            </a:r>
            <a:r>
              <a:rPr lang="en-US" sz="2000" baseline="-25000" noProof="0" dirty="0" err="1">
                <a:latin typeface="Times New Roman" panose="02020603050405020304" pitchFamily="18" charset="0"/>
                <a:cs typeface="Times New Roman" panose="02020603050405020304" pitchFamily="18" charset="0"/>
              </a:rPr>
              <a:t>major</a:t>
            </a:r>
            <a:endParaRPr lang="en-US" b="1" noProof="0" dirty="0">
              <a:latin typeface="Times New Roman" panose="02020603050405020304" pitchFamily="18" charset="0"/>
              <a:cs typeface="Times New Roman" panose="02020603050405020304" pitchFamily="18" charset="0"/>
            </a:endParaRPr>
          </a:p>
        </p:txBody>
      </p:sp>
      <p:sp>
        <p:nvSpPr>
          <p:cNvPr id="12" name="Content Placeholder 11"/>
          <p:cNvSpPr>
            <a:spLocks noGrp="1"/>
          </p:cNvSpPr>
          <p:nvPr>
            <p:ph sz="quarter" idx="17"/>
          </p:nvPr>
        </p:nvSpPr>
        <p:spPr>
          <a:xfrm>
            <a:off x="1866900" y="2699150"/>
            <a:ext cx="8458200" cy="1260291"/>
          </a:xfrm>
        </p:spPr>
        <p:txBody>
          <a:bodyPr>
            <a:normAutofit/>
          </a:bodyPr>
          <a:lstStyle/>
          <a:p>
            <a:pPr marL="291465" indent="-291465">
              <a:lnSpc>
                <a:spcPct val="90000"/>
              </a:lnSpc>
              <a:spcBef>
                <a:spcPts val="1000"/>
              </a:spcBef>
              <a:spcAft>
                <a:spcPts val="0"/>
              </a:spcAft>
              <a:buFont typeface="Arial" panose="020B0604020202020204" pitchFamily="34" charset="0"/>
              <a:buChar char="•"/>
            </a:pPr>
            <a:r>
              <a:rPr lang="en-US" b="1" noProof="0" dirty="0">
                <a:latin typeface="Times New Roman" panose="02020603050405020304" pitchFamily="18" charset="0"/>
                <a:cs typeface="Times New Roman" panose="02020603050405020304" pitchFamily="18" charset="0"/>
              </a:rPr>
              <a:t>Error density. </a:t>
            </a:r>
            <a:r>
              <a:rPr lang="en-US" noProof="0" dirty="0">
                <a:latin typeface="Times New Roman" panose="02020603050405020304" pitchFamily="18" charset="0"/>
                <a:cs typeface="Times New Roman" panose="02020603050405020304" pitchFamily="18" charset="0"/>
              </a:rPr>
              <a:t>Represents the errors found per unit of work product reviewed:</a:t>
            </a:r>
            <a:endParaRPr lang="en-US" noProof="0" dirty="0">
              <a:latin typeface="Times New Roman" panose="02020603050405020304" pitchFamily="18" charset="0"/>
              <a:cs typeface="Times New Roman" panose="02020603050405020304" pitchFamily="18" charset="0"/>
            </a:endParaRPr>
          </a:p>
          <a:p>
            <a:pPr marL="455930" lvl="3" indent="0">
              <a:buNone/>
            </a:pPr>
            <a:r>
              <a:rPr lang="en-US" sz="2000" noProof="0" dirty="0">
                <a:latin typeface="Times New Roman" panose="02020603050405020304" pitchFamily="18" charset="0"/>
                <a:cs typeface="Times New Roman" panose="02020603050405020304" pitchFamily="18" charset="0"/>
              </a:rPr>
              <a:t>Error density = </a:t>
            </a:r>
            <a:r>
              <a:rPr lang="en-US" sz="2000" noProof="0" dirty="0" err="1">
                <a:latin typeface="Times New Roman" panose="02020603050405020304" pitchFamily="18" charset="0"/>
                <a:cs typeface="Times New Roman" panose="02020603050405020304" pitchFamily="18" charset="0"/>
              </a:rPr>
              <a:t>Err</a:t>
            </a:r>
            <a:r>
              <a:rPr lang="en-US" sz="2000" baseline="-25000" noProof="0" dirty="0" err="1">
                <a:latin typeface="Times New Roman" panose="02020603050405020304" pitchFamily="18" charset="0"/>
                <a:cs typeface="Times New Roman" panose="02020603050405020304" pitchFamily="18" charset="0"/>
              </a:rPr>
              <a:t>tot</a:t>
            </a:r>
            <a:r>
              <a:rPr lang="en-US" sz="2000" baseline="-25000" noProof="0" dirty="0">
                <a:latin typeface="Times New Roman" panose="02020603050405020304" pitchFamily="18" charset="0"/>
                <a:cs typeface="Times New Roman" panose="02020603050405020304" pitchFamily="18" charset="0"/>
              </a:rPr>
              <a:t> </a:t>
            </a:r>
            <a:r>
              <a:rPr lang="en-US" sz="2000" noProof="0" dirty="0">
                <a:latin typeface="Times New Roman" panose="02020603050405020304" pitchFamily="18" charset="0"/>
                <a:cs typeface="Times New Roman" panose="02020603050405020304" pitchFamily="18" charset="0"/>
              </a:rPr>
              <a:t> ÷   W</a:t>
            </a:r>
            <a:r>
              <a:rPr lang="en-US" sz="100" noProof="0" dirty="0">
                <a:latin typeface="Times New Roman" panose="02020603050405020304" pitchFamily="18" charset="0"/>
                <a:cs typeface="Times New Roman" panose="02020603050405020304" pitchFamily="18" charset="0"/>
              </a:rPr>
              <a:t> </a:t>
            </a:r>
            <a:r>
              <a:rPr lang="en-US" sz="2000" noProof="0" dirty="0">
                <a:latin typeface="Times New Roman" panose="02020603050405020304" pitchFamily="18" charset="0"/>
                <a:cs typeface="Times New Roman" panose="02020603050405020304" pitchFamily="18" charset="0"/>
              </a:rPr>
              <a:t>P</a:t>
            </a:r>
            <a:r>
              <a:rPr lang="en-US" sz="100" noProof="0" dirty="0">
                <a:latin typeface="Times New Roman" panose="02020603050405020304" pitchFamily="18" charset="0"/>
                <a:cs typeface="Times New Roman" panose="02020603050405020304" pitchFamily="18" charset="0"/>
              </a:rPr>
              <a:t> </a:t>
            </a:r>
            <a:r>
              <a:rPr lang="en-US" sz="2000" noProof="0" dirty="0">
                <a:latin typeface="Times New Roman" panose="02020603050405020304" pitchFamily="18" charset="0"/>
                <a:cs typeface="Times New Roman" panose="02020603050405020304" pitchFamily="18" charset="0"/>
              </a:rPr>
              <a:t>S</a:t>
            </a:r>
            <a:endParaRPr lang="en-US" noProof="0" dirty="0"/>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noProof="0" dirty="0">
                <a:latin typeface="Times New Roman" panose="02020603050405020304" pitchFamily="18" charset="0"/>
                <a:cs typeface="Times New Roman" panose="02020603050405020304" pitchFamily="18" charset="0"/>
              </a:rPr>
              <a:t>Reference Model for Technical </a:t>
            </a:r>
            <a:r>
              <a:rPr lang="en-US" sz="3600" noProof="0" dirty="0">
                <a:highlight>
                  <a:srgbClr val="FFFF00"/>
                </a:highlight>
                <a:latin typeface="Times New Roman" panose="02020603050405020304" pitchFamily="18" charset="0"/>
                <a:cs typeface="Times New Roman" panose="02020603050405020304" pitchFamily="18" charset="0"/>
              </a:rPr>
              <a:t>Reviews</a:t>
            </a:r>
            <a:endParaRPr lang="en-US" sz="3600" noProof="0" dirty="0">
              <a:highlight>
                <a:srgbClr val="FFFF00"/>
              </a:highlight>
              <a:latin typeface="Times New Roman" panose="02020603050405020304" pitchFamily="18" charset="0"/>
              <a:cs typeface="Times New Roman" panose="02020603050405020304" pitchFamily="18" charset="0"/>
            </a:endParaRPr>
          </a:p>
        </p:txBody>
      </p:sp>
      <p:pic>
        <p:nvPicPr>
          <p:cNvPr id="6" name="Picture 5" descr="A diagram displays reference model for technical review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28612" y="1129316"/>
            <a:ext cx="4734776" cy="5104482"/>
          </a:xfrm>
          <a:prstGeom prst="rect">
            <a:avLst/>
          </a:prstGeom>
        </p:spPr>
      </p:pic>
      <p:sp>
        <p:nvSpPr>
          <p:cNvPr id="7" name="Text Placeholder 6"/>
          <p:cNvSpPr>
            <a:spLocks noGrp="1"/>
          </p:cNvSpPr>
          <p:nvPr>
            <p:ph type="body" sz="quarter" idx="12"/>
          </p:nvPr>
        </p:nvSpPr>
        <p:spPr>
          <a:xfrm>
            <a:off x="4893564" y="6324600"/>
            <a:ext cx="2931648" cy="228600"/>
          </a:xfrm>
        </p:spPr>
        <p:txBody>
          <a:bodyPr/>
          <a:lstStyle/>
          <a:p>
            <a:r>
              <a:rPr lang="en-US" sz="1200" noProof="0" dirty="0">
                <a:solidFill>
                  <a:schemeClr val="tx1"/>
                </a:solidFill>
                <a:latin typeface="Times New Roman" panose="02020603050405020304" pitchFamily="18" charset="0"/>
                <a:cs typeface="Times New Roman" panose="02020603050405020304" pitchFamily="18" charset="0"/>
                <a:hlinkClick r:id="rId2" action="ppaction://hlinksldjump"/>
              </a:rPr>
              <a:t>Access the text alternative for slide images.</a:t>
            </a:r>
            <a:endParaRPr lang="en-US" sz="1200" noProof="0" dirty="0">
              <a:solidFill>
                <a:schemeClr val="tx1"/>
              </a:solidFill>
              <a:latin typeface="Times New Roman" panose="02020603050405020304" pitchFamily="18" charset="0"/>
              <a:cs typeface="Times New Roman" panose="02020603050405020304" pitchFamily="18" charset="0"/>
              <a:hlinkClick r:id="rId2" action="ppaction://hlinksldjump"/>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highlight>
                  <a:srgbClr val="FFFF00"/>
                </a:highlight>
                <a:latin typeface="Times New Roman" panose="02020603050405020304" pitchFamily="18" charset="0"/>
                <a:cs typeface="Times New Roman" panose="02020603050405020304" pitchFamily="18" charset="0"/>
              </a:rPr>
              <a:t>Formal Technical Reviews</a:t>
            </a:r>
            <a:endParaRPr lang="en-US" sz="4000" noProof="0" dirty="0">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76708"/>
            <a:ext cx="8383850" cy="3641521"/>
          </a:xfrm>
        </p:spPr>
        <p:txBody>
          <a:bodyPr vert="horz" lIns="91440" tIns="45720" rIns="91440" bIns="45720" rtlCol="0">
            <a:noAutofit/>
          </a:bodyPr>
          <a:lstStyle/>
          <a:p>
            <a:r>
              <a:rPr lang="en-US" altLang="en-US" sz="2400" noProof="0" dirty="0">
                <a:latin typeface="Times New Roman" panose="02020603050405020304" pitchFamily="18" charset="0"/>
                <a:cs typeface="Times New Roman" panose="02020603050405020304" pitchFamily="18" charset="0"/>
              </a:rPr>
              <a:t>The objectives of an F</a:t>
            </a:r>
            <a:r>
              <a:rPr lang="en-US" altLang="en-US" sz="100" noProof="0" dirty="0">
                <a:latin typeface="Times New Roman" panose="02020603050405020304" pitchFamily="18" charset="0"/>
                <a:cs typeface="Times New Roman" panose="02020603050405020304" pitchFamily="18" charset="0"/>
              </a:rPr>
              <a:t> </a:t>
            </a:r>
            <a:r>
              <a:rPr lang="en-US" altLang="en-US" sz="2400" noProof="0" dirty="0">
                <a:latin typeface="Times New Roman" panose="02020603050405020304" pitchFamily="18" charset="0"/>
                <a:cs typeface="Times New Roman" panose="02020603050405020304" pitchFamily="18" charset="0"/>
              </a:rPr>
              <a:t>T</a:t>
            </a:r>
            <a:r>
              <a:rPr lang="en-US" altLang="en-US" sz="100" noProof="0" dirty="0">
                <a:latin typeface="Times New Roman" panose="02020603050405020304" pitchFamily="18" charset="0"/>
                <a:cs typeface="Times New Roman" panose="02020603050405020304" pitchFamily="18" charset="0"/>
              </a:rPr>
              <a:t> </a:t>
            </a:r>
            <a:r>
              <a:rPr lang="en-US" altLang="en-US" sz="2400" noProof="0" dirty="0">
                <a:latin typeface="Times New Roman" panose="02020603050405020304" pitchFamily="18" charset="0"/>
                <a:cs typeface="Times New Roman" panose="02020603050405020304" pitchFamily="18" charset="0"/>
              </a:rPr>
              <a:t>R (</a:t>
            </a:r>
            <a:r>
              <a:rPr lang="en-US" altLang="en-US" sz="2400" i="1" noProof="0" dirty="0">
                <a:latin typeface="Times New Roman" panose="02020603050405020304" pitchFamily="18" charset="0"/>
                <a:cs typeface="Times New Roman" panose="02020603050405020304" pitchFamily="18" charset="0"/>
              </a:rPr>
              <a:t>walkthrough</a:t>
            </a:r>
            <a:r>
              <a:rPr lang="en-US" altLang="en-US" sz="2400" noProof="0" dirty="0">
                <a:latin typeface="Times New Roman" panose="02020603050405020304" pitchFamily="18" charset="0"/>
                <a:cs typeface="Times New Roman" panose="02020603050405020304" pitchFamily="18" charset="0"/>
              </a:rPr>
              <a:t> or </a:t>
            </a:r>
            <a:r>
              <a:rPr lang="en-US" altLang="en-US" sz="2400" i="1" noProof="0" dirty="0">
                <a:latin typeface="Times New Roman" panose="02020603050405020304" pitchFamily="18" charset="0"/>
                <a:cs typeface="Times New Roman" panose="02020603050405020304" pitchFamily="18" charset="0"/>
              </a:rPr>
              <a:t>inspection</a:t>
            </a:r>
            <a:r>
              <a:rPr lang="en-US" altLang="en-US" sz="2400" noProof="0" dirty="0">
                <a:latin typeface="Times New Roman" panose="02020603050405020304" pitchFamily="18" charset="0"/>
                <a:cs typeface="Times New Roman" panose="02020603050405020304" pitchFamily="18" charset="0"/>
              </a:rPr>
              <a:t>) are: </a:t>
            </a:r>
            <a:endParaRPr lang="en-US" altLang="en-US" sz="2400" noProof="0" dirty="0">
              <a:latin typeface="Times New Roman" panose="02020603050405020304" pitchFamily="18" charset="0"/>
              <a:cs typeface="Times New Roman" panose="02020603050405020304" pitchFamily="18" charset="0"/>
            </a:endParaRPr>
          </a:p>
          <a:p>
            <a:pPr marL="403225" lvl="1" indent="-403225">
              <a:lnSpc>
                <a:spcPct val="90000"/>
              </a:lnSpc>
              <a:spcBef>
                <a:spcPts val="1000"/>
              </a:spcBef>
              <a:spcAft>
                <a:spcPts val="0"/>
              </a:spcAft>
              <a:buFont typeface="+mj-lt"/>
              <a:buAutoNum type="arabicPeriod"/>
            </a:pPr>
            <a:r>
              <a:rPr lang="en-US" altLang="en-US" sz="2400" noProof="0" dirty="0">
                <a:latin typeface="Times New Roman" panose="02020603050405020304" pitchFamily="18" charset="0"/>
                <a:cs typeface="Times New Roman" panose="02020603050405020304" pitchFamily="18" charset="0"/>
              </a:rPr>
              <a:t>To uncover errors in function, logic, or implementation for any representation of the software.</a:t>
            </a:r>
            <a:endParaRPr lang="en-US" altLang="en-US" sz="2400" noProof="0" dirty="0">
              <a:latin typeface="Times New Roman" panose="02020603050405020304" pitchFamily="18" charset="0"/>
              <a:cs typeface="Times New Roman" panose="02020603050405020304" pitchFamily="18" charset="0"/>
            </a:endParaRPr>
          </a:p>
          <a:p>
            <a:pPr marL="403225" lvl="1" indent="-403225">
              <a:lnSpc>
                <a:spcPct val="90000"/>
              </a:lnSpc>
              <a:spcBef>
                <a:spcPts val="1000"/>
              </a:spcBef>
              <a:spcAft>
                <a:spcPts val="0"/>
              </a:spcAft>
              <a:buFont typeface="+mj-lt"/>
              <a:buAutoNum type="arabicPeriod"/>
            </a:pPr>
            <a:r>
              <a:rPr lang="en-US" altLang="en-US" sz="2400" noProof="0" dirty="0">
                <a:latin typeface="Times New Roman" panose="02020603050405020304" pitchFamily="18" charset="0"/>
                <a:cs typeface="Times New Roman" panose="02020603050405020304" pitchFamily="18" charset="0"/>
              </a:rPr>
              <a:t>To verify that the software under review meets its requirements.</a:t>
            </a:r>
            <a:endParaRPr lang="en-US" altLang="en-US" sz="2400" noProof="0" dirty="0">
              <a:latin typeface="Times New Roman" panose="02020603050405020304" pitchFamily="18" charset="0"/>
              <a:cs typeface="Times New Roman" panose="02020603050405020304" pitchFamily="18" charset="0"/>
            </a:endParaRPr>
          </a:p>
          <a:p>
            <a:pPr marL="403225" lvl="1" indent="-403225">
              <a:lnSpc>
                <a:spcPct val="90000"/>
              </a:lnSpc>
              <a:spcBef>
                <a:spcPts val="1000"/>
              </a:spcBef>
              <a:spcAft>
                <a:spcPts val="0"/>
              </a:spcAft>
              <a:buFont typeface="+mj-lt"/>
              <a:buAutoNum type="arabicPeriod"/>
            </a:pPr>
            <a:r>
              <a:rPr lang="en-US" altLang="en-US" sz="2400" noProof="0" dirty="0">
                <a:latin typeface="Times New Roman" panose="02020603050405020304" pitchFamily="18" charset="0"/>
                <a:cs typeface="Times New Roman" panose="02020603050405020304" pitchFamily="18" charset="0"/>
              </a:rPr>
              <a:t>To ensure that the software has been represented according to predefined standards.</a:t>
            </a:r>
            <a:endParaRPr lang="en-US" altLang="en-US" sz="2400" noProof="0" dirty="0">
              <a:latin typeface="Times New Roman" panose="02020603050405020304" pitchFamily="18" charset="0"/>
              <a:cs typeface="Times New Roman" panose="02020603050405020304" pitchFamily="18" charset="0"/>
            </a:endParaRPr>
          </a:p>
          <a:p>
            <a:pPr marL="403225" lvl="1" indent="-403225">
              <a:lnSpc>
                <a:spcPct val="90000"/>
              </a:lnSpc>
              <a:spcBef>
                <a:spcPts val="1000"/>
              </a:spcBef>
              <a:spcAft>
                <a:spcPts val="0"/>
              </a:spcAft>
              <a:buFont typeface="+mj-lt"/>
              <a:buAutoNum type="arabicPeriod"/>
            </a:pPr>
            <a:r>
              <a:rPr lang="en-US" altLang="en-US" sz="2400" noProof="0" dirty="0">
                <a:latin typeface="Times New Roman" panose="02020603050405020304" pitchFamily="18" charset="0"/>
                <a:cs typeface="Times New Roman" panose="02020603050405020304" pitchFamily="18" charset="0"/>
              </a:rPr>
              <a:t>To achieve software that is developed in a uniform manner.</a:t>
            </a:r>
            <a:endParaRPr lang="en-US" altLang="en-US" sz="2400" noProof="0" dirty="0">
              <a:latin typeface="Times New Roman" panose="02020603050405020304" pitchFamily="18" charset="0"/>
              <a:cs typeface="Times New Roman" panose="02020603050405020304" pitchFamily="18" charset="0"/>
            </a:endParaRPr>
          </a:p>
          <a:p>
            <a:pPr marL="403225" lvl="1" indent="-403225">
              <a:lnSpc>
                <a:spcPct val="90000"/>
              </a:lnSpc>
              <a:spcBef>
                <a:spcPts val="1000"/>
              </a:spcBef>
              <a:spcAft>
                <a:spcPts val="0"/>
              </a:spcAft>
              <a:buFont typeface="+mj-lt"/>
              <a:buAutoNum type="arabicPeriod"/>
            </a:pPr>
            <a:r>
              <a:rPr lang="en-US" altLang="en-US" sz="2400" noProof="0" dirty="0">
                <a:latin typeface="Times New Roman" panose="02020603050405020304" pitchFamily="18" charset="0"/>
                <a:cs typeface="Times New Roman" panose="02020603050405020304" pitchFamily="18" charset="0"/>
              </a:rPr>
              <a:t>To make projects more manageable.</a:t>
            </a:r>
            <a:endParaRPr lang="en-US" altLang="en-US" sz="20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highlight>
                  <a:srgbClr val="FFFF00"/>
                </a:highlight>
                <a:latin typeface="Times New Roman" panose="02020603050405020304" pitchFamily="18" charset="0"/>
                <a:cs typeface="Times New Roman" panose="02020603050405020304" pitchFamily="18" charset="0"/>
              </a:rPr>
              <a:t>Review Players</a:t>
            </a:r>
            <a:endParaRPr lang="en-US" sz="4000" noProof="0" dirty="0">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76709"/>
            <a:ext cx="8283512" cy="2869163"/>
          </a:xfrm>
        </p:spPr>
        <p:txBody>
          <a:bodyPr vert="horz" lIns="91440" tIns="45720" rIns="91440" bIns="45720" rtlCol="0">
            <a:noAutofit/>
          </a:bodyPr>
          <a:lstStyle/>
          <a:p>
            <a:pPr marL="291465" indent="-291465">
              <a:lnSpc>
                <a:spcPct val="90000"/>
              </a:lnSpc>
              <a:spcBef>
                <a:spcPts val="1000"/>
              </a:spcBef>
              <a:spcAft>
                <a:spcPts val="0"/>
              </a:spcAft>
              <a:buFont typeface="Arial" panose="020B0604020202020204" pitchFamily="34" charset="0"/>
              <a:buChar char="•"/>
            </a:pPr>
            <a:r>
              <a:rPr lang="en-US" altLang="en-US" i="1" noProof="0" dirty="0">
                <a:solidFill>
                  <a:schemeClr val="tx1"/>
                </a:solidFill>
                <a:latin typeface="Times New Roman" panose="02020603050405020304" pitchFamily="18" charset="0"/>
                <a:cs typeface="Times New Roman" panose="02020603050405020304" pitchFamily="18" charset="0"/>
              </a:rPr>
              <a:t>Producer</a:t>
            </a:r>
            <a:r>
              <a:rPr lang="en-US" altLang="en-US" noProof="0" dirty="0">
                <a:solidFill>
                  <a:schemeClr val="tx1"/>
                </a:solidFill>
                <a:latin typeface="Times New Roman" panose="02020603050405020304" pitchFamily="18" charset="0"/>
                <a:cs typeface="Times New Roman" panose="02020603050405020304" pitchFamily="18" charset="0"/>
              </a:rPr>
              <a:t>—the individual who has developed the work product.</a:t>
            </a:r>
            <a:endParaRPr lang="en-US" altLang="en-US" noProof="0" dirty="0">
              <a:solidFill>
                <a:schemeClr val="tx1"/>
              </a:solidFill>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Font typeface="Arial" panose="020B0604020202020204" pitchFamily="34" charset="0"/>
              <a:buChar char="•"/>
            </a:pPr>
            <a:r>
              <a:rPr lang="en-US" altLang="en-US" i="1" noProof="0" dirty="0">
                <a:solidFill>
                  <a:schemeClr val="tx1"/>
                </a:solidFill>
                <a:latin typeface="Times New Roman" panose="02020603050405020304" pitchFamily="18" charset="0"/>
                <a:cs typeface="Times New Roman" panose="02020603050405020304" pitchFamily="18" charset="0"/>
              </a:rPr>
              <a:t>Review leader—</a:t>
            </a:r>
            <a:r>
              <a:rPr lang="en-US" altLang="en-US" noProof="0" dirty="0">
                <a:solidFill>
                  <a:schemeClr val="tx1"/>
                </a:solidFill>
                <a:latin typeface="Times New Roman" panose="02020603050405020304" pitchFamily="18" charset="0"/>
                <a:cs typeface="Times New Roman" panose="02020603050405020304" pitchFamily="18" charset="0"/>
              </a:rPr>
              <a:t>evaluates the product for readiness, generates copies of product materials, and distributes them to two or three </a:t>
            </a:r>
            <a:r>
              <a:rPr lang="en-US" altLang="en-US" i="1" noProof="0" dirty="0">
                <a:solidFill>
                  <a:schemeClr val="tx1"/>
                </a:solidFill>
                <a:latin typeface="Times New Roman" panose="02020603050405020304" pitchFamily="18" charset="0"/>
                <a:cs typeface="Times New Roman" panose="02020603050405020304" pitchFamily="18" charset="0"/>
              </a:rPr>
              <a:t>reviewers </a:t>
            </a:r>
            <a:r>
              <a:rPr lang="en-US" altLang="en-US" noProof="0" dirty="0">
                <a:solidFill>
                  <a:schemeClr val="tx1"/>
                </a:solidFill>
                <a:latin typeface="Times New Roman" panose="02020603050405020304" pitchFamily="18" charset="0"/>
                <a:cs typeface="Times New Roman" panose="02020603050405020304" pitchFamily="18" charset="0"/>
              </a:rPr>
              <a:t>for advance preparation and facilitates the meeting discussion.</a:t>
            </a:r>
            <a:endParaRPr lang="en-US" altLang="en-US" noProof="0" dirty="0">
              <a:solidFill>
                <a:schemeClr val="tx1"/>
              </a:solidFill>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Font typeface="Arial" panose="020B0604020202020204" pitchFamily="34" charset="0"/>
              <a:buChar char="•"/>
            </a:pPr>
            <a:r>
              <a:rPr lang="en-US" altLang="en-US" i="1" noProof="0" dirty="0">
                <a:solidFill>
                  <a:schemeClr val="tx1"/>
                </a:solidFill>
                <a:latin typeface="Times New Roman" panose="02020603050405020304" pitchFamily="18" charset="0"/>
                <a:cs typeface="Times New Roman" panose="02020603050405020304" pitchFamily="18" charset="0"/>
              </a:rPr>
              <a:t>Reviewer</a:t>
            </a:r>
            <a:r>
              <a:rPr lang="en-US" altLang="en-US" noProof="0" dirty="0">
                <a:solidFill>
                  <a:schemeClr val="tx1"/>
                </a:solidFill>
                <a:latin typeface="Times New Roman" panose="02020603050405020304" pitchFamily="18" charset="0"/>
                <a:cs typeface="Times New Roman" panose="02020603050405020304" pitchFamily="18" charset="0"/>
              </a:rPr>
              <a:t>(</a:t>
            </a:r>
            <a:r>
              <a:rPr lang="en-US" altLang="en-US" i="1" noProof="0" dirty="0">
                <a:solidFill>
                  <a:schemeClr val="tx1"/>
                </a:solidFill>
                <a:latin typeface="Times New Roman" panose="02020603050405020304" pitchFamily="18" charset="0"/>
                <a:cs typeface="Times New Roman" panose="02020603050405020304" pitchFamily="18" charset="0"/>
              </a:rPr>
              <a:t>s</a:t>
            </a:r>
            <a:r>
              <a:rPr lang="en-US" altLang="en-US" noProof="0" dirty="0">
                <a:solidFill>
                  <a:schemeClr val="tx1"/>
                </a:solidFill>
                <a:latin typeface="Times New Roman" panose="02020603050405020304" pitchFamily="18" charset="0"/>
                <a:cs typeface="Times New Roman" panose="02020603050405020304" pitchFamily="18" charset="0"/>
              </a:rPr>
              <a:t>)—expected to spend between one and two hours reviewing the product, making notes, and otherwise becoming familiar with the work.</a:t>
            </a:r>
            <a:endParaRPr lang="en-US" altLang="en-US" noProof="0" dirty="0">
              <a:solidFill>
                <a:schemeClr val="tx1"/>
              </a:solidFill>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Font typeface="Arial" panose="020B0604020202020204" pitchFamily="34" charset="0"/>
              <a:buChar char="•"/>
            </a:pPr>
            <a:r>
              <a:rPr lang="en-US" altLang="en-US" i="1" noProof="0" dirty="0">
                <a:solidFill>
                  <a:schemeClr val="tx1"/>
                </a:solidFill>
                <a:latin typeface="Times New Roman" panose="02020603050405020304" pitchFamily="18" charset="0"/>
                <a:cs typeface="Times New Roman" panose="02020603050405020304" pitchFamily="18" charset="0"/>
              </a:rPr>
              <a:t>Recorder</a:t>
            </a:r>
            <a:r>
              <a:rPr lang="en-US" altLang="en-US" noProof="0" dirty="0">
                <a:solidFill>
                  <a:schemeClr val="tx1"/>
                </a:solidFill>
                <a:latin typeface="Times New Roman" panose="02020603050405020304" pitchFamily="18" charset="0"/>
                <a:cs typeface="Times New Roman" panose="02020603050405020304" pitchFamily="18" charset="0"/>
              </a:rPr>
              <a:t>—reviewer who records (in writing) all important issues raised during the review.</a:t>
            </a:r>
            <a:endParaRPr lang="en-US" altLang="en-US" sz="20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noProof="0" dirty="0">
                <a:latin typeface="Times New Roman" panose="02020603050405020304" pitchFamily="18" charset="0"/>
                <a:cs typeface="Times New Roman" panose="02020603050405020304" pitchFamily="18" charset="0"/>
              </a:rPr>
              <a:t>Review </a:t>
            </a:r>
            <a:r>
              <a:rPr lang="en-US" sz="3600" noProof="0" dirty="0">
                <a:highlight>
                  <a:srgbClr val="FFFF00"/>
                </a:highlight>
                <a:latin typeface="Times New Roman" panose="02020603050405020304" pitchFamily="18" charset="0"/>
                <a:cs typeface="Times New Roman" panose="02020603050405020304" pitchFamily="18" charset="0"/>
              </a:rPr>
              <a:t>Reporting </a:t>
            </a:r>
            <a:r>
              <a:rPr lang="en-US" sz="3600" noProof="0" dirty="0">
                <a:latin typeface="Times New Roman" panose="02020603050405020304" pitchFamily="18" charset="0"/>
                <a:cs typeface="Times New Roman" panose="02020603050405020304" pitchFamily="18" charset="0"/>
              </a:rPr>
              <a:t>and Record </a:t>
            </a:r>
            <a:r>
              <a:rPr lang="en-US" sz="3600" noProof="0" dirty="0">
                <a:highlight>
                  <a:srgbClr val="FFFF00"/>
                </a:highlight>
                <a:latin typeface="Times New Roman" panose="02020603050405020304" pitchFamily="18" charset="0"/>
                <a:cs typeface="Times New Roman" panose="02020603050405020304" pitchFamily="18" charset="0"/>
              </a:rPr>
              <a:t>Keeping</a:t>
            </a:r>
            <a:endParaRPr lang="en-US" sz="3600" noProof="0" dirty="0">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76710"/>
            <a:ext cx="8458200" cy="3236676"/>
          </a:xfrm>
        </p:spPr>
        <p:txBody>
          <a:bodyPr vert="horz" lIns="91440" tIns="45720" rIns="91440" bIns="45720" rtlCol="0">
            <a:noAutofit/>
          </a:bodyPr>
          <a:lstStyle/>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latin typeface="Times New Roman" panose="02020603050405020304" pitchFamily="18" charset="0"/>
                <a:cs typeface="Times New Roman" panose="02020603050405020304" pitchFamily="18" charset="0"/>
              </a:rPr>
              <a:t>During the F</a:t>
            </a:r>
            <a:r>
              <a:rPr lang="en-US" sz="100" noProof="0" dirty="0">
                <a:solidFill>
                  <a:schemeClr val="tx1"/>
                </a:solidFill>
                <a:latin typeface="Times New Roman" panose="02020603050405020304" pitchFamily="18" charset="0"/>
                <a:cs typeface="Times New Roman" panose="02020603050405020304" pitchFamily="18" charset="0"/>
              </a:rPr>
              <a:t> </a:t>
            </a:r>
            <a:r>
              <a:rPr lang="en-US" sz="2400" noProof="0" dirty="0">
                <a:solidFill>
                  <a:schemeClr val="tx1"/>
                </a:solidFill>
                <a:latin typeface="Times New Roman" panose="02020603050405020304" pitchFamily="18" charset="0"/>
                <a:cs typeface="Times New Roman" panose="02020603050405020304" pitchFamily="18" charset="0"/>
              </a:rPr>
              <a:t>T</a:t>
            </a:r>
            <a:r>
              <a:rPr lang="en-US" sz="100" noProof="0" dirty="0">
                <a:solidFill>
                  <a:schemeClr val="tx1"/>
                </a:solidFill>
                <a:latin typeface="Times New Roman" panose="02020603050405020304" pitchFamily="18" charset="0"/>
                <a:cs typeface="Times New Roman" panose="02020603050405020304" pitchFamily="18" charset="0"/>
              </a:rPr>
              <a:t> </a:t>
            </a:r>
            <a:r>
              <a:rPr lang="en-US" sz="2400" noProof="0" dirty="0">
                <a:solidFill>
                  <a:schemeClr val="tx1"/>
                </a:solidFill>
                <a:latin typeface="Times New Roman" panose="02020603050405020304" pitchFamily="18" charset="0"/>
                <a:cs typeface="Times New Roman" panose="02020603050405020304" pitchFamily="18" charset="0"/>
              </a:rPr>
              <a:t>R, the recorder records all issues raised and summarizes these in a </a:t>
            </a:r>
            <a:r>
              <a:rPr lang="en-US" sz="2400" i="1" noProof="0" dirty="0">
                <a:solidFill>
                  <a:schemeClr val="tx1"/>
                </a:solidFill>
                <a:latin typeface="Times New Roman" panose="02020603050405020304" pitchFamily="18" charset="0"/>
                <a:cs typeface="Times New Roman" panose="02020603050405020304" pitchFamily="18" charset="0"/>
              </a:rPr>
              <a:t>review issues list</a:t>
            </a:r>
            <a:r>
              <a:rPr lang="en-US" sz="2400" noProof="0" dirty="0">
                <a:solidFill>
                  <a:schemeClr val="tx1"/>
                </a:solidFill>
                <a:latin typeface="Times New Roman" panose="02020603050405020304" pitchFamily="18" charset="0"/>
                <a:cs typeface="Times New Roman" panose="02020603050405020304" pitchFamily="18" charset="0"/>
              </a:rPr>
              <a:t> to serve as an action list for the producer.</a:t>
            </a:r>
            <a:endParaRPr lang="en-US" sz="2400" i="1" noProof="0" dirty="0">
              <a:solidFill>
                <a:schemeClr val="tx1"/>
              </a:solidFill>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latin typeface="Times New Roman" panose="02020603050405020304" pitchFamily="18" charset="0"/>
                <a:cs typeface="Times New Roman" panose="02020603050405020304" pitchFamily="18" charset="0"/>
              </a:rPr>
              <a:t>A </a:t>
            </a:r>
            <a:r>
              <a:rPr lang="en-US" sz="2400" i="1" noProof="0" dirty="0">
                <a:solidFill>
                  <a:schemeClr val="tx1"/>
                </a:solidFill>
                <a:latin typeface="Times New Roman" panose="02020603050405020304" pitchFamily="18" charset="0"/>
                <a:cs typeface="Times New Roman" panose="02020603050405020304" pitchFamily="18" charset="0"/>
              </a:rPr>
              <a:t>formal technical review summary report </a:t>
            </a:r>
            <a:r>
              <a:rPr lang="en-US" sz="2400" noProof="0" dirty="0">
                <a:solidFill>
                  <a:schemeClr val="tx1"/>
                </a:solidFill>
                <a:latin typeface="Times New Roman" panose="02020603050405020304" pitchFamily="18" charset="0"/>
                <a:cs typeface="Times New Roman" panose="02020603050405020304" pitchFamily="18" charset="0"/>
              </a:rPr>
              <a:t>is created that answers three questions: </a:t>
            </a:r>
            <a:endParaRPr lang="en-US" sz="2400" noProof="0" dirty="0">
              <a:solidFill>
                <a:schemeClr val="tx1"/>
              </a:solidFill>
              <a:latin typeface="Times New Roman" panose="02020603050405020304" pitchFamily="18" charset="0"/>
              <a:cs typeface="Times New Roman" panose="02020603050405020304" pitchFamily="18" charset="0"/>
            </a:endParaRPr>
          </a:p>
          <a:p>
            <a:pPr marL="622935" lvl="4" indent="-320675">
              <a:lnSpc>
                <a:spcPct val="90000"/>
              </a:lnSpc>
              <a:spcBef>
                <a:spcPts val="1000"/>
              </a:spcBef>
              <a:buFont typeface="+mj-lt"/>
              <a:buAutoNum type="arabicPeriod"/>
            </a:pPr>
            <a:r>
              <a:rPr lang="en-US" sz="2000" noProof="0" dirty="0">
                <a:latin typeface="Times New Roman" panose="02020603050405020304" pitchFamily="18" charset="0"/>
                <a:cs typeface="Times New Roman" panose="02020603050405020304" pitchFamily="18" charset="0"/>
              </a:rPr>
              <a:t>What was reviewed? </a:t>
            </a:r>
            <a:endParaRPr lang="en-US" sz="2000" noProof="0" dirty="0">
              <a:latin typeface="Times New Roman" panose="02020603050405020304" pitchFamily="18" charset="0"/>
              <a:cs typeface="Times New Roman" panose="02020603050405020304" pitchFamily="18" charset="0"/>
            </a:endParaRPr>
          </a:p>
          <a:p>
            <a:pPr marL="622935" lvl="4" indent="-320675">
              <a:lnSpc>
                <a:spcPct val="90000"/>
              </a:lnSpc>
              <a:spcBef>
                <a:spcPts val="1000"/>
              </a:spcBef>
              <a:buFont typeface="+mj-lt"/>
              <a:buAutoNum type="arabicPeriod"/>
            </a:pPr>
            <a:r>
              <a:rPr lang="en-US" sz="2000" noProof="0" dirty="0">
                <a:latin typeface="Times New Roman" panose="02020603050405020304" pitchFamily="18" charset="0"/>
                <a:cs typeface="Times New Roman" panose="02020603050405020304" pitchFamily="18" charset="0"/>
              </a:rPr>
              <a:t>Who reviewed it? </a:t>
            </a:r>
            <a:endParaRPr lang="en-US" sz="2000" noProof="0" dirty="0">
              <a:latin typeface="Times New Roman" panose="02020603050405020304" pitchFamily="18" charset="0"/>
              <a:cs typeface="Times New Roman" panose="02020603050405020304" pitchFamily="18" charset="0"/>
            </a:endParaRPr>
          </a:p>
          <a:p>
            <a:pPr marL="622935" lvl="4" indent="-320675">
              <a:lnSpc>
                <a:spcPct val="90000"/>
              </a:lnSpc>
              <a:spcBef>
                <a:spcPts val="1000"/>
              </a:spcBef>
              <a:buFont typeface="+mj-lt"/>
              <a:buAutoNum type="arabicPeriod"/>
            </a:pPr>
            <a:r>
              <a:rPr lang="en-US" sz="2000" noProof="0" dirty="0">
                <a:latin typeface="Times New Roman" panose="02020603050405020304" pitchFamily="18" charset="0"/>
                <a:cs typeface="Times New Roman" panose="02020603050405020304" pitchFamily="18" charset="0"/>
              </a:rPr>
              <a:t>What were the findings and conclusions?</a:t>
            </a:r>
            <a:endParaRPr lang="en-US" sz="2400" noProof="0" dirty="0">
              <a:solidFill>
                <a:schemeClr val="tx1"/>
              </a:solidFill>
              <a:latin typeface="Times New Roman" panose="02020603050405020304" pitchFamily="18" charset="0"/>
              <a:cs typeface="Times New Roman" panose="02020603050405020304" pitchFamily="18" charset="0"/>
            </a:endParaRPr>
          </a:p>
        </p:txBody>
      </p:sp>
      <p:sp>
        <p:nvSpPr>
          <p:cNvPr id="13" name="Content Placeholder 12"/>
          <p:cNvSpPr>
            <a:spLocks noGrp="1"/>
          </p:cNvSpPr>
          <p:nvPr>
            <p:ph sz="quarter" idx="18"/>
          </p:nvPr>
        </p:nvSpPr>
        <p:spPr>
          <a:xfrm>
            <a:off x="1866900" y="4622470"/>
            <a:ext cx="8458200" cy="815559"/>
          </a:xfrm>
        </p:spPr>
        <p:txBody>
          <a:bodyPr>
            <a:noAutofit/>
          </a:bodyPr>
          <a:lstStyle/>
          <a:p>
            <a:pPr marL="291465" indent="-291465">
              <a:lnSpc>
                <a:spcPct val="90000"/>
              </a:lnSpc>
              <a:spcBef>
                <a:spcPts val="1000"/>
              </a:spcBef>
              <a:spcAft>
                <a:spcPts val="0"/>
              </a:spcAft>
              <a:buFont typeface="Arial" panose="020B0604020202020204" pitchFamily="34" charset="0"/>
              <a:buChar char="•"/>
            </a:pPr>
            <a:r>
              <a:rPr lang="en-US" sz="2400" noProof="0" dirty="0">
                <a:latin typeface="Times New Roman" panose="02020603050405020304" pitchFamily="18" charset="0"/>
                <a:cs typeface="Times New Roman" panose="02020603050405020304" pitchFamily="18" charset="0"/>
              </a:rPr>
              <a:t>You should establish a follow-up procedure to ensure that items on the issues list have been properly corrected.</a:t>
            </a:r>
            <a:endParaRPr lang="en-US" sz="2400" noProof="0" dirty="0"/>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noProof="0" dirty="0">
                <a:latin typeface="Times New Roman" panose="02020603050405020304" pitchFamily="18" charset="0"/>
                <a:cs typeface="Times New Roman" panose="02020603050405020304" pitchFamily="18" charset="0"/>
              </a:rPr>
              <a:t>Chapter 17</a:t>
            </a:r>
            <a:endParaRPr lang="en-US" noProof="0" dirty="0">
              <a:latin typeface="Times New Roman" panose="02020603050405020304" pitchFamily="18" charset="0"/>
              <a:cs typeface="Times New Roman" panose="02020603050405020304" pitchFamily="18" charset="0"/>
            </a:endParaRPr>
          </a:p>
        </p:txBody>
      </p:sp>
      <p:sp>
        <p:nvSpPr>
          <p:cNvPr id="13" name="Subtitle 12"/>
          <p:cNvSpPr>
            <a:spLocks noGrp="1"/>
          </p:cNvSpPr>
          <p:nvPr>
            <p:ph type="subTitle" idx="1"/>
          </p:nvPr>
        </p:nvSpPr>
        <p:spPr/>
        <p:txBody>
          <a:bodyPr/>
          <a:lstStyle/>
          <a:p>
            <a:r>
              <a:rPr lang="en-US" noProof="0" dirty="0">
                <a:latin typeface="Times New Roman" panose="02020603050405020304" pitchFamily="18" charset="0"/>
                <a:cs typeface="Times New Roman" panose="02020603050405020304" pitchFamily="18" charset="0"/>
              </a:rPr>
              <a:t>Software Quality Assurance</a:t>
            </a:r>
            <a:endParaRPr lang="en-US" noProof="0" dirty="0">
              <a:latin typeface="Times New Roman" panose="02020603050405020304" pitchFamily="18" charset="0"/>
              <a:cs typeface="Times New Roman" panose="02020603050405020304" pitchFamily="18" charset="0"/>
            </a:endParaRPr>
          </a:p>
        </p:txBody>
      </p:sp>
      <p:sp>
        <p:nvSpPr>
          <p:cNvPr id="14" name="Text Placeholder 13"/>
          <p:cNvSpPr>
            <a:spLocks noGrp="1"/>
          </p:cNvSpPr>
          <p:nvPr>
            <p:ph type="body" sz="quarter" idx="10"/>
          </p:nvPr>
        </p:nvSpPr>
        <p:spPr/>
        <p:txBody>
          <a:bodyPr/>
          <a:lstStyle/>
          <a:p>
            <a:r>
              <a:rPr lang="en-US" noProof="0" dirty="0">
                <a:latin typeface="Times New Roman" panose="02020603050405020304" pitchFamily="18" charset="0"/>
                <a:cs typeface="Times New Roman" panose="02020603050405020304" pitchFamily="18" charset="0"/>
              </a:rPr>
              <a:t>Part Three – Quality and </a:t>
            </a:r>
            <a:r>
              <a:rPr lang="en-US" noProof="0" dirty="0" err="1">
                <a:latin typeface="Times New Roman" panose="02020603050405020304" pitchFamily="18" charset="0"/>
                <a:cs typeface="Times New Roman" panose="02020603050405020304" pitchFamily="18" charset="0"/>
              </a:rPr>
              <a:t>Seccurity</a:t>
            </a:r>
            <a:endParaRPr lang="en-US" noProof="0"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2"/>
          </p:nvPr>
        </p:nvSpPr>
        <p:spPr>
          <a:xfrm>
            <a:off x="1524000" y="6478439"/>
            <a:ext cx="9144000" cy="379562"/>
          </a:xfrm>
        </p:spPr>
        <p:txBody>
          <a:bodyPr/>
          <a:lstStyle/>
          <a:p>
            <a:pPr defTabSz="457200">
              <a:spcBef>
                <a:spcPct val="20000"/>
              </a:spcBef>
              <a:defRPr/>
            </a:pPr>
            <a:r>
              <a:rPr lang="en-US" dirty="0">
                <a:latin typeface="Times New Roman" panose="02020603050405020304" pitchFamily="18" charset="0"/>
                <a:cs typeface="Times New Roman" panose="02020603050405020304" pitchFamily="18" charset="0"/>
              </a:rPr>
              <a:t>© 2020 McGraw Hill. All rights reserved. Authorized only for instructor use in the classroom.</a:t>
            </a:r>
            <a:endParaRPr lang="en-US" dirty="0">
              <a:latin typeface="Times New Roman" panose="02020603050405020304" pitchFamily="18" charset="0"/>
              <a:cs typeface="Times New Roman" panose="02020603050405020304" pitchFamily="18" charset="0"/>
            </a:endParaRPr>
          </a:p>
          <a:p>
            <a:pPr defTabSz="457200">
              <a:spcBef>
                <a:spcPct val="20000"/>
              </a:spcBef>
              <a:defRPr/>
            </a:pPr>
            <a:r>
              <a:rPr lang="en-US" dirty="0">
                <a:latin typeface="Times New Roman" panose="02020603050405020304" pitchFamily="18" charset="0"/>
                <a:cs typeface="Times New Roman" panose="02020603050405020304" pitchFamily="18" charset="0"/>
              </a:rPr>
              <a:t>No reproduction or further distribution permitted without the prior written consent of McGraw Hill.</a:t>
            </a:r>
            <a:endParaRPr lang="en-US" dirty="0">
              <a:latin typeface="Times New Roman" panose="02020603050405020304" pitchFamily="18" charset="0"/>
              <a:cs typeface="Times New Roman" panose="02020603050405020304" pitchFamily="18" charset="0"/>
            </a:endParaRPr>
          </a:p>
        </p:txBody>
      </p:sp>
      <p:pic>
        <p:nvPicPr>
          <p:cNvPr id="4" name="Picture Placeholder 3" descr="Software Engineering-A Practitioner's Approach, Ninth edition by Roger S. Pressman and Bruce R. Maxim"/>
          <p:cNvPicPr>
            <a:picLocks noGrp="1" noChangeAspect="1"/>
          </p:cNvPicPr>
          <p:nvPr>
            <p:ph type="pic" sz="quarter" idx="11"/>
          </p:nvPr>
        </p:nvPicPr>
        <p:blipFill>
          <a:blip r:embed="rId1">
            <a:extLst>
              <a:ext uri="{28A0092B-C50C-407E-A947-70E740481C1C}">
                <a14:useLocalDpi xmlns:a14="http://schemas.microsoft.com/office/drawing/2010/main" val="0"/>
              </a:ext>
            </a:extLst>
          </a:blip>
          <a:srcRect t="2502" b="2502"/>
          <a:stretch>
            <a:fillRect/>
          </a:stretch>
        </p:blipFill>
        <p:spPr>
          <a:xfrm>
            <a:off x="5962835" y="1175021"/>
            <a:ext cx="4229100" cy="4976453"/>
          </a:xfr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highlight>
                  <a:srgbClr val="FFFF00"/>
                </a:highlight>
                <a:latin typeface="Times New Roman" panose="02020603050405020304" pitchFamily="18" charset="0"/>
                <a:cs typeface="Times New Roman" panose="02020603050405020304" pitchFamily="18" charset="0"/>
              </a:rPr>
              <a:t>Software Quality Assurance SQA</a:t>
            </a:r>
            <a:endParaRPr lang="en-US" sz="4000" noProof="0" dirty="0">
              <a:highlight>
                <a:srgbClr val="FFFF00"/>
              </a:highlight>
              <a:latin typeface="Times New Roman" panose="02020603050405020304" pitchFamily="18" charset="0"/>
              <a:cs typeface="Times New Roman" panose="02020603050405020304" pitchFamily="18" charset="0"/>
            </a:endParaRPr>
          </a:p>
        </p:txBody>
      </p:sp>
      <p:pic>
        <p:nvPicPr>
          <p:cNvPr id="6" name="Picture 5" descr="An illustration displays componenets for software quality assurance.&#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66722" y="1239081"/>
            <a:ext cx="7814204" cy="4867561"/>
          </a:xfrm>
          <a:prstGeom prst="rect">
            <a:avLst/>
          </a:prstGeom>
        </p:spPr>
      </p:pic>
      <p:sp>
        <p:nvSpPr>
          <p:cNvPr id="7" name="Text Placeholder 6"/>
          <p:cNvSpPr>
            <a:spLocks noGrp="1"/>
          </p:cNvSpPr>
          <p:nvPr>
            <p:ph type="body" sz="quarter" idx="12"/>
          </p:nvPr>
        </p:nvSpPr>
        <p:spPr>
          <a:xfrm>
            <a:off x="4495558" y="6324600"/>
            <a:ext cx="3200885" cy="190500"/>
          </a:xfrm>
        </p:spPr>
        <p:txBody>
          <a:bodyPr/>
          <a:lstStyle/>
          <a:p>
            <a:r>
              <a:rPr lang="en-US" sz="1200" noProof="0" dirty="0">
                <a:solidFill>
                  <a:schemeClr val="tx1"/>
                </a:solidFill>
                <a:latin typeface="Times New Roman" panose="02020603050405020304" pitchFamily="18" charset="0"/>
                <a:cs typeface="Times New Roman" panose="02020603050405020304" pitchFamily="18" charset="0"/>
                <a:hlinkClick r:id="rId2" action="ppaction://hlinksldjump"/>
              </a:rPr>
              <a:t>Access the text alternative for slide images</a:t>
            </a:r>
            <a:r>
              <a:rPr lang="en-US" sz="1200" noProof="0" dirty="0">
                <a:latin typeface="Times New Roman" panose="02020603050405020304" pitchFamily="18" charset="0"/>
                <a:cs typeface="Times New Roman" panose="02020603050405020304" pitchFamily="18" charset="0"/>
                <a:hlinkClick r:id="rId2" action="ppaction://hlinksldjump"/>
              </a:rPr>
              <a:t>.</a:t>
            </a:r>
            <a:endParaRPr lang="en-US" sz="1200" noProof="0" dirty="0">
              <a:latin typeface="Times New Roman" panose="02020603050405020304" pitchFamily="18" charset="0"/>
              <a:cs typeface="Times New Roman" panose="02020603050405020304" pitchFamily="18" charset="0"/>
              <a:hlinkClick r:id="rId2" action="ppaction://hlinksldjump"/>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latin typeface="Times New Roman" panose="02020603050405020304" pitchFamily="18" charset="0"/>
                <a:cs typeface="Times New Roman" panose="02020603050405020304" pitchFamily="18" charset="0"/>
              </a:rPr>
              <a:t>Data Driven S</a:t>
            </a:r>
            <a:r>
              <a:rPr lang="en-US" sz="100" noProof="0" dirty="0">
                <a:latin typeface="Times New Roman" panose="02020603050405020304" pitchFamily="18" charset="0"/>
                <a:cs typeface="Times New Roman" panose="02020603050405020304" pitchFamily="18" charset="0"/>
              </a:rPr>
              <a:t> </a:t>
            </a:r>
            <a:r>
              <a:rPr lang="en-US" sz="4000" noProof="0" dirty="0">
                <a:latin typeface="Times New Roman" panose="02020603050405020304" pitchFamily="18" charset="0"/>
                <a:cs typeface="Times New Roman" panose="02020603050405020304" pitchFamily="18" charset="0"/>
              </a:rPr>
              <a:t>Q</a:t>
            </a:r>
            <a:r>
              <a:rPr lang="en-US" sz="100" noProof="0" dirty="0">
                <a:latin typeface="Times New Roman" panose="02020603050405020304" pitchFamily="18" charset="0"/>
                <a:cs typeface="Times New Roman" panose="02020603050405020304" pitchFamily="18" charset="0"/>
              </a:rPr>
              <a:t> </a:t>
            </a:r>
            <a:r>
              <a:rPr lang="en-US" sz="4000" noProof="0" dirty="0">
                <a:latin typeface="Times New Roman" panose="02020603050405020304" pitchFamily="18" charset="0"/>
                <a:cs typeface="Times New Roman" panose="02020603050405020304" pitchFamily="18" charset="0"/>
              </a:rPr>
              <a:t>A</a:t>
            </a:r>
            <a:endParaRPr lang="en-US" sz="4000" noProof="0" dirty="0">
              <a:latin typeface="Times New Roman" panose="02020603050405020304" pitchFamily="18" charset="0"/>
              <a:cs typeface="Times New Roman" panose="02020603050405020304" pitchFamily="18" charset="0"/>
            </a:endParaRPr>
          </a:p>
        </p:txBody>
      </p:sp>
      <p:pic>
        <p:nvPicPr>
          <p:cNvPr id="6" name="Picture 5" descr="A circular model displays data driven software quality assurance process.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20817" y="1213986"/>
            <a:ext cx="5183835" cy="4960708"/>
          </a:xfrm>
          <a:prstGeom prst="rect">
            <a:avLst/>
          </a:prstGeom>
        </p:spPr>
      </p:pic>
      <p:sp>
        <p:nvSpPr>
          <p:cNvPr id="7" name="Text Placeholder 6"/>
          <p:cNvSpPr>
            <a:spLocks noGrp="1"/>
          </p:cNvSpPr>
          <p:nvPr>
            <p:ph type="body" sz="quarter" idx="12"/>
          </p:nvPr>
        </p:nvSpPr>
        <p:spPr>
          <a:xfrm>
            <a:off x="4335513" y="6324600"/>
            <a:ext cx="3520974" cy="190500"/>
          </a:xfrm>
        </p:spPr>
        <p:txBody>
          <a:bodyPr/>
          <a:lstStyle/>
          <a:p>
            <a:r>
              <a:rPr lang="en-US" sz="1200" noProof="0" dirty="0">
                <a:solidFill>
                  <a:schemeClr val="tx1"/>
                </a:solidFill>
                <a:latin typeface="Times New Roman" panose="02020603050405020304" pitchFamily="18" charset="0"/>
                <a:cs typeface="Times New Roman" panose="02020603050405020304" pitchFamily="18" charset="0"/>
                <a:hlinkClick r:id="rId2" action="ppaction://hlinksldjump"/>
              </a:rPr>
              <a:t>Access the text alternative for slide images.</a:t>
            </a:r>
            <a:endParaRPr lang="en-US" sz="1200" noProof="0" dirty="0">
              <a:solidFill>
                <a:schemeClr val="tx1"/>
              </a:solidFill>
              <a:latin typeface="Times New Roman" panose="02020603050405020304" pitchFamily="18" charset="0"/>
              <a:cs typeface="Times New Roman" panose="02020603050405020304" pitchFamily="18" charset="0"/>
              <a:hlinkClick r:id="rId2" action="ppaction://hlinksldjump"/>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latin typeface="Times New Roman" panose="02020603050405020304" pitchFamily="18" charset="0"/>
                <a:cs typeface="Times New Roman" panose="02020603050405020304" pitchFamily="18" charset="0"/>
              </a:rPr>
              <a:t>Generic Process Model</a:t>
            </a:r>
            <a:endParaRPr lang="en-US" sz="4000" noProof="0" dirty="0">
              <a:latin typeface="Times New Roman" panose="02020603050405020304" pitchFamily="18" charset="0"/>
              <a:cs typeface="Times New Roman" panose="02020603050405020304" pitchFamily="18" charset="0"/>
            </a:endParaRPr>
          </a:p>
        </p:txBody>
      </p:sp>
      <p:pic>
        <p:nvPicPr>
          <p:cNvPr id="10" name="Picture 9" descr="An illustration displays the generic process model. "/>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04524" y="1126948"/>
            <a:ext cx="2666842" cy="5040332"/>
          </a:xfrm>
          <a:prstGeom prst="rect">
            <a:avLst/>
          </a:prstGeom>
        </p:spPr>
      </p:pic>
      <p:sp>
        <p:nvSpPr>
          <p:cNvPr id="7" name="Text Placeholder 6"/>
          <p:cNvSpPr>
            <a:spLocks noGrp="1"/>
          </p:cNvSpPr>
          <p:nvPr>
            <p:ph type="body" sz="quarter" idx="12"/>
          </p:nvPr>
        </p:nvSpPr>
        <p:spPr>
          <a:xfrm>
            <a:off x="4641053" y="6324600"/>
            <a:ext cx="2909895" cy="190500"/>
          </a:xfrm>
        </p:spPr>
        <p:txBody>
          <a:bodyPr/>
          <a:lstStyle/>
          <a:p>
            <a:r>
              <a:rPr lang="en-US" sz="1200" noProof="0" dirty="0">
                <a:hlinkClick r:id="" action="ppaction://noaction"/>
              </a:rPr>
              <a:t>Access the text alternative for slide images.</a:t>
            </a:r>
            <a:endParaRPr lang="en-US" sz="1200" noProof="0" dirty="0"/>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highlight>
                  <a:srgbClr val="FFFF00"/>
                </a:highlight>
                <a:latin typeface="Times New Roman" panose="02020603050405020304" pitchFamily="18" charset="0"/>
                <a:cs typeface="Times New Roman" panose="02020603050405020304" pitchFamily="18" charset="0"/>
              </a:rPr>
              <a:t>S</a:t>
            </a:r>
            <a:r>
              <a:rPr lang="en-US" sz="100" noProof="0" dirty="0">
                <a:highlight>
                  <a:srgbClr val="FFFF00"/>
                </a:highlight>
                <a:latin typeface="Times New Roman" panose="02020603050405020304" pitchFamily="18" charset="0"/>
                <a:cs typeface="Times New Roman" panose="02020603050405020304" pitchFamily="18" charset="0"/>
              </a:rPr>
              <a:t> </a:t>
            </a:r>
            <a:r>
              <a:rPr lang="en-US" sz="4000" noProof="0" dirty="0">
                <a:highlight>
                  <a:srgbClr val="FFFF00"/>
                </a:highlight>
                <a:latin typeface="Times New Roman" panose="02020603050405020304" pitchFamily="18" charset="0"/>
                <a:cs typeface="Times New Roman" panose="02020603050405020304" pitchFamily="18" charset="0"/>
              </a:rPr>
              <a:t>Q</a:t>
            </a:r>
            <a:r>
              <a:rPr lang="en-US" sz="100" noProof="0" dirty="0">
                <a:highlight>
                  <a:srgbClr val="FFFF00"/>
                </a:highlight>
                <a:latin typeface="Times New Roman" panose="02020603050405020304" pitchFamily="18" charset="0"/>
                <a:cs typeface="Times New Roman" panose="02020603050405020304" pitchFamily="18" charset="0"/>
              </a:rPr>
              <a:t> </a:t>
            </a:r>
            <a:r>
              <a:rPr lang="en-US" sz="4000" noProof="0" dirty="0">
                <a:highlight>
                  <a:srgbClr val="FFFF00"/>
                </a:highlight>
                <a:latin typeface="Times New Roman" panose="02020603050405020304" pitchFamily="18" charset="0"/>
                <a:cs typeface="Times New Roman" panose="02020603050405020304" pitchFamily="18" charset="0"/>
              </a:rPr>
              <a:t>A Goals</a:t>
            </a:r>
            <a:endParaRPr lang="en-US" sz="4000" noProof="0" dirty="0">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76708"/>
            <a:ext cx="8283512" cy="4948994"/>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altLang="en-US" sz="2400" b="1" noProof="0" dirty="0">
                <a:solidFill>
                  <a:schemeClr val="tx1"/>
                </a:solidFill>
                <a:latin typeface="Times New Roman" panose="02020603050405020304" pitchFamily="18" charset="0"/>
                <a:cs typeface="Times New Roman" panose="02020603050405020304" pitchFamily="18" charset="0"/>
              </a:rPr>
              <a:t>Requirements quality.</a:t>
            </a:r>
            <a:r>
              <a:rPr lang="en-US" altLang="en-US" sz="2400" noProof="0" dirty="0">
                <a:solidFill>
                  <a:schemeClr val="tx1"/>
                </a:solidFill>
                <a:latin typeface="Times New Roman" panose="02020603050405020304" pitchFamily="18" charset="0"/>
                <a:cs typeface="Times New Roman" panose="02020603050405020304" pitchFamily="18" charset="0"/>
              </a:rPr>
              <a:t> The correctness, completeness, and consistency of the requirements model will have a strong influence on the quality of all work products.</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chemeClr val="tx1"/>
                </a:solidFill>
                <a:latin typeface="Times New Roman" panose="02020603050405020304" pitchFamily="18" charset="0"/>
                <a:cs typeface="Times New Roman" panose="02020603050405020304" pitchFamily="18" charset="0"/>
              </a:rPr>
              <a:t>Design quality.</a:t>
            </a:r>
            <a:r>
              <a:rPr lang="en-US" altLang="en-US" sz="2400" noProof="0" dirty="0">
                <a:solidFill>
                  <a:schemeClr val="tx1"/>
                </a:solidFill>
                <a:latin typeface="Times New Roman" panose="02020603050405020304" pitchFamily="18" charset="0"/>
                <a:cs typeface="Times New Roman" panose="02020603050405020304" pitchFamily="18" charset="0"/>
              </a:rPr>
              <a:t> Every element of the design model should be assessed to ensure that it exhibits high quality and that the design itself conforms to requirements.</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chemeClr val="tx1"/>
                </a:solidFill>
                <a:latin typeface="Times New Roman" panose="02020603050405020304" pitchFamily="18" charset="0"/>
                <a:cs typeface="Times New Roman" panose="02020603050405020304" pitchFamily="18" charset="0"/>
              </a:rPr>
              <a:t>Code quality.</a:t>
            </a:r>
            <a:r>
              <a:rPr lang="en-US" altLang="en-US" sz="2400" noProof="0" dirty="0">
                <a:solidFill>
                  <a:schemeClr val="tx1"/>
                </a:solidFill>
                <a:latin typeface="Times New Roman" panose="02020603050405020304" pitchFamily="18" charset="0"/>
                <a:cs typeface="Times New Roman" panose="02020603050405020304" pitchFamily="18" charset="0"/>
              </a:rPr>
              <a:t> Source code and related work products must conform to local coding standards and exhibit characteristics that will facilitate maintainability.</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chemeClr val="tx1"/>
                </a:solidFill>
                <a:latin typeface="Times New Roman" panose="02020603050405020304" pitchFamily="18" charset="0"/>
                <a:cs typeface="Times New Roman" panose="02020603050405020304" pitchFamily="18" charset="0"/>
              </a:rPr>
              <a:t>Quality control effectiveness.</a:t>
            </a:r>
            <a:r>
              <a:rPr lang="en-US" altLang="en-US" sz="2400" noProof="0" dirty="0">
                <a:solidFill>
                  <a:schemeClr val="tx1"/>
                </a:solidFill>
                <a:latin typeface="Times New Roman" panose="02020603050405020304" pitchFamily="18" charset="0"/>
                <a:cs typeface="Times New Roman" panose="02020603050405020304" pitchFamily="18" charset="0"/>
              </a:rPr>
              <a:t> A software team should apply limited resources in a way that has the highest likelihood of achieving a high quality result.</a:t>
            </a:r>
            <a:endParaRPr lang="en-US" sz="2400" noProof="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noProof="0" dirty="0">
                <a:latin typeface="Times New Roman" panose="02020603050405020304" pitchFamily="18" charset="0"/>
                <a:cs typeface="Times New Roman" panose="02020603050405020304" pitchFamily="18" charset="0"/>
              </a:rPr>
              <a:t>Chapter 19</a:t>
            </a:r>
            <a:endParaRPr lang="en-US" noProof="0" dirty="0">
              <a:latin typeface="Times New Roman" panose="02020603050405020304" pitchFamily="18" charset="0"/>
              <a:cs typeface="Times New Roman" panose="02020603050405020304" pitchFamily="18" charset="0"/>
            </a:endParaRPr>
          </a:p>
        </p:txBody>
      </p:sp>
      <p:sp>
        <p:nvSpPr>
          <p:cNvPr id="13" name="Subtitle 12"/>
          <p:cNvSpPr>
            <a:spLocks noGrp="1"/>
          </p:cNvSpPr>
          <p:nvPr>
            <p:ph type="subTitle" idx="1"/>
          </p:nvPr>
        </p:nvSpPr>
        <p:spPr/>
        <p:txBody>
          <a:bodyPr/>
          <a:lstStyle/>
          <a:p>
            <a:r>
              <a:rPr lang="en-US" noProof="0" dirty="0">
                <a:latin typeface="Times New Roman" panose="02020603050405020304" pitchFamily="18" charset="0"/>
                <a:cs typeface="Times New Roman" panose="02020603050405020304" pitchFamily="18" charset="0"/>
              </a:rPr>
              <a:t>Software Testing – Component Level</a:t>
            </a:r>
            <a:endParaRPr lang="en-US" noProof="0" dirty="0">
              <a:latin typeface="Times New Roman" panose="02020603050405020304" pitchFamily="18" charset="0"/>
              <a:cs typeface="Times New Roman" panose="02020603050405020304" pitchFamily="18" charset="0"/>
            </a:endParaRPr>
          </a:p>
        </p:txBody>
      </p:sp>
      <p:sp>
        <p:nvSpPr>
          <p:cNvPr id="14" name="Text Placeholder 13"/>
          <p:cNvSpPr>
            <a:spLocks noGrp="1"/>
          </p:cNvSpPr>
          <p:nvPr>
            <p:ph type="body" sz="quarter" idx="10"/>
          </p:nvPr>
        </p:nvSpPr>
        <p:spPr/>
        <p:txBody>
          <a:bodyPr/>
          <a:lstStyle/>
          <a:p>
            <a:r>
              <a:rPr lang="en-US" noProof="0" dirty="0">
                <a:latin typeface="Times New Roman" panose="02020603050405020304" pitchFamily="18" charset="0"/>
                <a:cs typeface="Times New Roman" panose="02020603050405020304" pitchFamily="18" charset="0"/>
              </a:rPr>
              <a:t>Part Three – Quality and Security</a:t>
            </a:r>
            <a:endParaRPr lang="en-US" noProof="0"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2"/>
          </p:nvPr>
        </p:nvSpPr>
        <p:spPr>
          <a:xfrm>
            <a:off x="1524000" y="6478439"/>
            <a:ext cx="9144000" cy="379562"/>
          </a:xfrm>
        </p:spPr>
        <p:txBody>
          <a:bodyPr/>
          <a:lstStyle/>
          <a:p>
            <a:pPr defTabSz="457200">
              <a:spcBef>
                <a:spcPct val="20000"/>
              </a:spcBef>
              <a:defRPr/>
            </a:pPr>
            <a:r>
              <a:rPr lang="en-US" dirty="0">
                <a:latin typeface="Times New Roman" panose="02020603050405020304" pitchFamily="18" charset="0"/>
                <a:cs typeface="Times New Roman" panose="02020603050405020304" pitchFamily="18" charset="0"/>
              </a:rPr>
              <a:t>© 2020 McGraw Hill. All rights reserved. Authorized only for instructor use in the classroom.</a:t>
            </a:r>
            <a:endParaRPr lang="en-US" dirty="0">
              <a:latin typeface="Times New Roman" panose="02020603050405020304" pitchFamily="18" charset="0"/>
              <a:cs typeface="Times New Roman" panose="02020603050405020304" pitchFamily="18" charset="0"/>
            </a:endParaRPr>
          </a:p>
          <a:p>
            <a:pPr defTabSz="457200">
              <a:spcBef>
                <a:spcPct val="20000"/>
              </a:spcBef>
              <a:defRPr/>
            </a:pPr>
            <a:r>
              <a:rPr lang="en-US" dirty="0">
                <a:latin typeface="Times New Roman" panose="02020603050405020304" pitchFamily="18" charset="0"/>
                <a:cs typeface="Times New Roman" panose="02020603050405020304" pitchFamily="18" charset="0"/>
              </a:rPr>
              <a:t>No reproduction or further distribution permitted without the prior written consent of McGraw Hill.</a:t>
            </a:r>
            <a:endParaRPr lang="en-US" dirty="0">
              <a:latin typeface="Times New Roman" panose="02020603050405020304" pitchFamily="18" charset="0"/>
              <a:cs typeface="Times New Roman" panose="02020603050405020304" pitchFamily="18" charset="0"/>
            </a:endParaRPr>
          </a:p>
        </p:txBody>
      </p:sp>
      <p:pic>
        <p:nvPicPr>
          <p:cNvPr id="4" name="Picture Placeholder 3" descr="Software Engineering-A Practitioner's Approach, Ninth edition by Roger S. Pressman and Bruce R. Maxim"/>
          <p:cNvPicPr>
            <a:picLocks noGrp="1" noChangeAspect="1"/>
          </p:cNvPicPr>
          <p:nvPr>
            <p:ph type="pic" sz="quarter" idx="11"/>
          </p:nvPr>
        </p:nvPicPr>
        <p:blipFill>
          <a:blip r:embed="rId1">
            <a:extLst>
              <a:ext uri="{28A0092B-C50C-407E-A947-70E740481C1C}">
                <a14:useLocalDpi xmlns:a14="http://schemas.microsoft.com/office/drawing/2010/main" val="0"/>
              </a:ext>
            </a:extLst>
          </a:blip>
          <a:srcRect t="2502" b="2502"/>
          <a:stretch>
            <a:fillRect/>
          </a:stretch>
        </p:blipFill>
        <p:spPr>
          <a:xfrm>
            <a:off x="5962835" y="1175021"/>
            <a:ext cx="4229100" cy="4976453"/>
          </a:xfr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latin typeface="Times New Roman" panose="02020603050405020304" pitchFamily="18" charset="0"/>
                <a:cs typeface="Times New Roman" panose="02020603050405020304" pitchFamily="18" charset="0"/>
              </a:rPr>
              <a:t>Verification and Validation</a:t>
            </a:r>
            <a:endParaRPr lang="en-US" sz="4000" noProof="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904048" y="1230988"/>
            <a:ext cx="8191500" cy="3498667"/>
          </a:xfrm>
        </p:spPr>
        <p:txBody>
          <a:bodyPr vert="horz" lIns="91440" tIns="45720" rIns="91440" bIns="45720" rtlCol="0">
            <a:noAutofit/>
          </a:bodyPr>
          <a:lstStyle/>
          <a:p>
            <a:pPr>
              <a:spcBef>
                <a:spcPts val="300"/>
              </a:spcBef>
            </a:pPr>
            <a:r>
              <a:rPr lang="en-US" altLang="en-US" sz="2400" b="1" i="1" noProof="0" dirty="0">
                <a:latin typeface="Times New Roman" panose="02020603050405020304" pitchFamily="18" charset="0"/>
                <a:cs typeface="Times New Roman" panose="02020603050405020304" pitchFamily="18" charset="0"/>
              </a:rPr>
              <a:t>Verification</a:t>
            </a:r>
            <a:r>
              <a:rPr lang="en-US" altLang="en-US" sz="2400" noProof="0" dirty="0">
                <a:latin typeface="Times New Roman" panose="02020603050405020304" pitchFamily="18" charset="0"/>
                <a:cs typeface="Times New Roman" panose="02020603050405020304" pitchFamily="18" charset="0"/>
              </a:rPr>
              <a:t> refers to the set of tasks that ensure that software correctly implements a specific function. </a:t>
            </a:r>
            <a:endParaRPr lang="en-US" altLang="en-US" sz="2400" noProof="0" dirty="0">
              <a:latin typeface="Times New Roman" panose="02020603050405020304" pitchFamily="18" charset="0"/>
              <a:cs typeface="Times New Roman" panose="02020603050405020304" pitchFamily="18" charset="0"/>
            </a:endParaRPr>
          </a:p>
          <a:p>
            <a:pPr indent="987425">
              <a:spcBef>
                <a:spcPts val="300"/>
              </a:spcBef>
              <a:spcAft>
                <a:spcPts val="2000"/>
              </a:spcAft>
            </a:pPr>
            <a:r>
              <a:rPr lang="en-US" altLang="en-US" sz="2400" i="1" noProof="0" dirty="0">
                <a:latin typeface="Times New Roman" panose="02020603050405020304" pitchFamily="18" charset="0"/>
                <a:cs typeface="Times New Roman" panose="02020603050405020304" pitchFamily="18" charset="0"/>
              </a:rPr>
              <a:t>Verification:</a:t>
            </a:r>
            <a:r>
              <a:rPr lang="en-US" altLang="en-US" sz="2400" noProof="0" dirty="0">
                <a:latin typeface="Times New Roman" panose="02020603050405020304" pitchFamily="18" charset="0"/>
                <a:cs typeface="Times New Roman" panose="02020603050405020304" pitchFamily="18" charset="0"/>
              </a:rPr>
              <a:t> Are we building the product right?</a:t>
            </a:r>
            <a:endParaRPr lang="en-US" altLang="en-US" sz="2400" noProof="0" dirty="0">
              <a:latin typeface="Times New Roman" panose="02020603050405020304" pitchFamily="18" charset="0"/>
              <a:cs typeface="Times New Roman" panose="02020603050405020304" pitchFamily="18" charset="0"/>
            </a:endParaRPr>
          </a:p>
          <a:p>
            <a:pPr>
              <a:spcBef>
                <a:spcPts val="300"/>
              </a:spcBef>
            </a:pPr>
            <a:r>
              <a:rPr lang="en-US" altLang="en-US" sz="2400" b="1" i="1" noProof="0" dirty="0">
                <a:latin typeface="Times New Roman" panose="02020603050405020304" pitchFamily="18" charset="0"/>
                <a:cs typeface="Times New Roman" panose="02020603050405020304" pitchFamily="18" charset="0"/>
              </a:rPr>
              <a:t>Validation</a:t>
            </a:r>
            <a:r>
              <a:rPr lang="en-US" altLang="en-US" sz="2400" noProof="0" dirty="0">
                <a:latin typeface="Times New Roman" panose="02020603050405020304" pitchFamily="18" charset="0"/>
                <a:cs typeface="Times New Roman" panose="02020603050405020304" pitchFamily="18" charset="0"/>
              </a:rPr>
              <a:t> refers to a different set of tasks that ensure that the software that has been built is traceable to customer requirements.</a:t>
            </a:r>
            <a:endParaRPr lang="en-US" altLang="en-US" sz="2400" noProof="0" dirty="0">
              <a:latin typeface="Times New Roman" panose="02020603050405020304" pitchFamily="18" charset="0"/>
              <a:cs typeface="Times New Roman" panose="02020603050405020304" pitchFamily="18" charset="0"/>
            </a:endParaRPr>
          </a:p>
          <a:p>
            <a:pPr marL="1905" lvl="1" indent="986155">
              <a:spcBef>
                <a:spcPts val="300"/>
              </a:spcBef>
              <a:buNone/>
            </a:pPr>
            <a:r>
              <a:rPr lang="en-US" altLang="en-US" sz="2400" i="1" noProof="0" dirty="0">
                <a:latin typeface="Times New Roman" panose="02020603050405020304" pitchFamily="18" charset="0"/>
                <a:cs typeface="Times New Roman" panose="02020603050405020304" pitchFamily="18" charset="0"/>
              </a:rPr>
              <a:t>Validation:</a:t>
            </a:r>
            <a:r>
              <a:rPr lang="en-US" altLang="en-US" sz="2400" noProof="0" dirty="0">
                <a:latin typeface="Times New Roman" panose="02020603050405020304" pitchFamily="18" charset="0"/>
                <a:cs typeface="Times New Roman" panose="02020603050405020304" pitchFamily="18" charset="0"/>
              </a:rPr>
              <a:t> "Are we building the right product?"</a:t>
            </a:r>
            <a:endParaRPr lang="en-US" altLang="en-US" sz="2400" noProof="0" dirty="0">
              <a:latin typeface="Times New Roman" panose="02020603050405020304" pitchFamily="18" charset="0"/>
              <a:cs typeface="Times New Roman" panose="02020603050405020304" pitchFamily="18" charset="0"/>
            </a:endParaRPr>
          </a:p>
          <a:p>
            <a:pPr marL="1905" lvl="1" indent="986155">
              <a:spcBef>
                <a:spcPts val="300"/>
              </a:spcBef>
              <a:buNone/>
            </a:pPr>
            <a:endParaRPr lang="en-US" sz="2400" noProof="0" dirty="0">
              <a:latin typeface="Times New Roman" panose="02020603050405020304" pitchFamily="18" charset="0"/>
              <a:cs typeface="Times New Roman" panose="02020603050405020304" pitchFamily="18" charset="0"/>
            </a:endParaRPr>
          </a:p>
          <a:p>
            <a:pPr marL="1905" lvl="1" indent="986155">
              <a:spcBef>
                <a:spcPts val="300"/>
              </a:spcBef>
              <a:buNone/>
            </a:pPr>
            <a:endParaRPr lang="en-US" sz="2400" noProof="0" dirty="0">
              <a:latin typeface="Times New Roman" panose="02020603050405020304" pitchFamily="18" charset="0"/>
              <a:cs typeface="Times New Roman" panose="02020603050405020304" pitchFamily="18" charset="0"/>
            </a:endParaRPr>
          </a:p>
          <a:p>
            <a:pPr marL="1905" lvl="1" indent="986155">
              <a:spcBef>
                <a:spcPts val="300"/>
              </a:spcBef>
              <a:buNone/>
            </a:pPr>
            <a:r>
              <a:rPr lang="en-US" noProof="0" dirty="0">
                <a:latin typeface="Times New Roman" panose="02020603050405020304" pitchFamily="18" charset="0"/>
                <a:cs typeface="Times New Roman" panose="02020603050405020304" pitchFamily="18" charset="0"/>
                <a:sym typeface="+mn-ea"/>
              </a:rPr>
              <a:t>Black/White Box </a:t>
            </a:r>
            <a:r>
              <a:rPr lang="en-US" noProof="0" dirty="0">
                <a:latin typeface="Times New Roman" panose="02020603050405020304" pitchFamily="18" charset="0"/>
                <a:cs typeface="Times New Roman" panose="02020603050405020304" pitchFamily="18" charset="0"/>
                <a:sym typeface="+mn-ea"/>
              </a:rPr>
              <a:t>Test</a:t>
            </a:r>
            <a:endParaRPr lang="en-US" noProof="0" dirty="0">
              <a:latin typeface="Times New Roman" panose="02020603050405020304" pitchFamily="18" charset="0"/>
              <a:cs typeface="Times New Roman" panose="02020603050405020304" pitchFamily="18" charset="0"/>
              <a:sym typeface="+mn-ea"/>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highlight>
                  <a:srgbClr val="FFFF00"/>
                </a:highlight>
                <a:latin typeface="Times New Roman" panose="02020603050405020304" pitchFamily="18" charset="0"/>
                <a:cs typeface="Times New Roman" panose="02020603050405020304" pitchFamily="18" charset="0"/>
              </a:rPr>
              <a:t>Testing Strategy</a:t>
            </a:r>
            <a:endParaRPr lang="en-US" sz="4000" noProof="0" dirty="0">
              <a:highlight>
                <a:srgbClr val="FFFF00"/>
              </a:highlight>
              <a:latin typeface="Times New Roman" panose="02020603050405020304" pitchFamily="18" charset="0"/>
              <a:cs typeface="Times New Roman" panose="02020603050405020304" pitchFamily="18" charset="0"/>
            </a:endParaRPr>
          </a:p>
        </p:txBody>
      </p:sp>
      <p:pic>
        <p:nvPicPr>
          <p:cNvPr id="5" name="Picture 4" descr="A spiral illustration displays testing strategy.&#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51223" y="1510285"/>
            <a:ext cx="8089555" cy="4447022"/>
          </a:xfrm>
          <a:prstGeom prst="rect">
            <a:avLst/>
          </a:prstGeom>
        </p:spPr>
      </p:pic>
      <p:sp>
        <p:nvSpPr>
          <p:cNvPr id="7" name="Text Placeholder 6"/>
          <p:cNvSpPr>
            <a:spLocks noGrp="1"/>
          </p:cNvSpPr>
          <p:nvPr>
            <p:ph type="body" sz="quarter" idx="12"/>
          </p:nvPr>
        </p:nvSpPr>
        <p:spPr>
          <a:xfrm>
            <a:off x="4495558" y="6324600"/>
            <a:ext cx="3200885" cy="190500"/>
          </a:xfrm>
        </p:spPr>
        <p:txBody>
          <a:bodyPr/>
          <a:lstStyle/>
          <a:p>
            <a:r>
              <a:rPr lang="en-US" sz="1200" noProof="0" dirty="0">
                <a:latin typeface="Times New Roman" panose="02020603050405020304" pitchFamily="18" charset="0"/>
                <a:cs typeface="Times New Roman" panose="02020603050405020304" pitchFamily="18" charset="0"/>
                <a:hlinkClick r:id="rId2" action="ppaction://hlinksldjump"/>
              </a:rPr>
              <a:t>Access the text alternative for slide images.</a:t>
            </a:r>
            <a:endParaRPr lang="en-US" sz="1200" noProof="0" dirty="0">
              <a:latin typeface="Times New Roman" panose="02020603050405020304" pitchFamily="18" charset="0"/>
              <a:cs typeface="Times New Roman" panose="02020603050405020304" pitchFamily="18" charset="0"/>
              <a:hlinkClick r:id="rId2" action="ppaction://hlinksldjump"/>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noProof="0" dirty="0">
                <a:latin typeface="Times New Roman" panose="02020603050405020304" pitchFamily="18" charset="0"/>
                <a:cs typeface="Times New Roman" panose="02020603050405020304" pitchFamily="18" charset="0"/>
              </a:rPr>
              <a:t>Chapter 20</a:t>
            </a:r>
            <a:endParaRPr lang="en-US" noProof="0" dirty="0">
              <a:latin typeface="Times New Roman" panose="02020603050405020304" pitchFamily="18" charset="0"/>
              <a:cs typeface="Times New Roman" panose="02020603050405020304" pitchFamily="18" charset="0"/>
            </a:endParaRPr>
          </a:p>
        </p:txBody>
      </p:sp>
      <p:sp>
        <p:nvSpPr>
          <p:cNvPr id="13" name="Subtitle 12"/>
          <p:cNvSpPr>
            <a:spLocks noGrp="1"/>
          </p:cNvSpPr>
          <p:nvPr>
            <p:ph type="subTitle" idx="1"/>
          </p:nvPr>
        </p:nvSpPr>
        <p:spPr/>
        <p:txBody>
          <a:bodyPr/>
          <a:lstStyle/>
          <a:p>
            <a:r>
              <a:rPr lang="en-US" noProof="0" dirty="0">
                <a:latin typeface="Times New Roman" panose="02020603050405020304" pitchFamily="18" charset="0"/>
                <a:cs typeface="Times New Roman" panose="02020603050405020304" pitchFamily="18" charset="0"/>
              </a:rPr>
              <a:t>Software Testing – Integration Level</a:t>
            </a:r>
            <a:endParaRPr lang="en-US" noProof="0" dirty="0">
              <a:latin typeface="Times New Roman" panose="02020603050405020304" pitchFamily="18" charset="0"/>
              <a:cs typeface="Times New Roman" panose="02020603050405020304" pitchFamily="18" charset="0"/>
            </a:endParaRPr>
          </a:p>
        </p:txBody>
      </p:sp>
      <p:sp>
        <p:nvSpPr>
          <p:cNvPr id="14" name="Text Placeholder 13"/>
          <p:cNvSpPr>
            <a:spLocks noGrp="1"/>
          </p:cNvSpPr>
          <p:nvPr>
            <p:ph type="body" sz="quarter" idx="10"/>
          </p:nvPr>
        </p:nvSpPr>
        <p:spPr/>
        <p:txBody>
          <a:bodyPr/>
          <a:lstStyle/>
          <a:p>
            <a:r>
              <a:rPr lang="en-US" noProof="0" dirty="0">
                <a:latin typeface="Times New Roman" panose="02020603050405020304" pitchFamily="18" charset="0"/>
                <a:cs typeface="Times New Roman" panose="02020603050405020304" pitchFamily="18" charset="0"/>
              </a:rPr>
              <a:t>Part Three – Quality and Security</a:t>
            </a:r>
            <a:endParaRPr lang="en-US" noProof="0"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2"/>
          </p:nvPr>
        </p:nvSpPr>
        <p:spPr>
          <a:xfrm>
            <a:off x="1524000" y="6478439"/>
            <a:ext cx="9144000" cy="379562"/>
          </a:xfrm>
        </p:spPr>
        <p:txBody>
          <a:bodyPr/>
          <a:lstStyle/>
          <a:p>
            <a:pPr defTabSz="457200">
              <a:spcBef>
                <a:spcPct val="20000"/>
              </a:spcBef>
              <a:defRPr/>
            </a:pPr>
            <a:r>
              <a:rPr lang="en-US" dirty="0">
                <a:latin typeface="Times New Roman" panose="02020603050405020304" pitchFamily="18" charset="0"/>
                <a:cs typeface="Times New Roman" panose="02020603050405020304" pitchFamily="18" charset="0"/>
              </a:rPr>
              <a:t>© 2020 McGraw Hill. All rights reserved. Authorized only for instructor use in the classroom.</a:t>
            </a:r>
            <a:endParaRPr lang="en-US" dirty="0">
              <a:latin typeface="Times New Roman" panose="02020603050405020304" pitchFamily="18" charset="0"/>
              <a:cs typeface="Times New Roman" panose="02020603050405020304" pitchFamily="18" charset="0"/>
            </a:endParaRPr>
          </a:p>
          <a:p>
            <a:pPr defTabSz="457200">
              <a:spcBef>
                <a:spcPct val="20000"/>
              </a:spcBef>
              <a:defRPr/>
            </a:pPr>
            <a:r>
              <a:rPr lang="en-US" dirty="0">
                <a:latin typeface="Times New Roman" panose="02020603050405020304" pitchFamily="18" charset="0"/>
                <a:cs typeface="Times New Roman" panose="02020603050405020304" pitchFamily="18" charset="0"/>
              </a:rPr>
              <a:t>No reproduction or further distribution permitted without the prior written consent of McGraw Hill.</a:t>
            </a:r>
            <a:endParaRPr lang="en-US" dirty="0">
              <a:latin typeface="Times New Roman" panose="02020603050405020304" pitchFamily="18" charset="0"/>
              <a:cs typeface="Times New Roman" panose="02020603050405020304" pitchFamily="18" charset="0"/>
            </a:endParaRPr>
          </a:p>
        </p:txBody>
      </p:sp>
      <p:pic>
        <p:nvPicPr>
          <p:cNvPr id="4" name="Picture Placeholder 3" descr="Software Engineering-A Practitioner's Approach, Ninth edition by Roger S. Pressman and Bruce R. Maxim"/>
          <p:cNvPicPr>
            <a:picLocks noGrp="1" noChangeAspect="1"/>
          </p:cNvPicPr>
          <p:nvPr>
            <p:ph type="pic" sz="quarter" idx="11"/>
          </p:nvPr>
        </p:nvPicPr>
        <p:blipFill>
          <a:blip r:embed="rId1">
            <a:extLst>
              <a:ext uri="{28A0092B-C50C-407E-A947-70E740481C1C}">
                <a14:useLocalDpi xmlns:a14="http://schemas.microsoft.com/office/drawing/2010/main" val="0"/>
              </a:ext>
            </a:extLst>
          </a:blip>
          <a:srcRect t="2502" b="2502"/>
          <a:stretch>
            <a:fillRect/>
          </a:stretch>
        </p:blipFill>
        <p:spPr>
          <a:xfrm>
            <a:off x="5962835" y="1175021"/>
            <a:ext cx="4229100" cy="4976453"/>
          </a:xfr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latin typeface="Times New Roman" panose="02020603050405020304" pitchFamily="18" charset="0"/>
                <a:cs typeface="Times New Roman" panose="02020603050405020304" pitchFamily="18" charset="0"/>
              </a:rPr>
              <a:t>Top-Down Integration 1</a:t>
            </a:r>
            <a:endParaRPr lang="en-US" sz="4000" noProof="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30988"/>
            <a:ext cx="8228648" cy="4554176"/>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sz="2000" b="1" i="1" noProof="0" dirty="0">
                <a:latin typeface="Times New Roman" panose="02020603050405020304" pitchFamily="18" charset="0"/>
                <a:cs typeface="Times New Roman" panose="02020603050405020304" pitchFamily="18" charset="0"/>
              </a:rPr>
              <a:t>Top-down integration testing </a:t>
            </a:r>
            <a:r>
              <a:rPr lang="en-US" sz="2000" noProof="0" dirty="0">
                <a:latin typeface="Times New Roman" panose="02020603050405020304" pitchFamily="18" charset="0"/>
                <a:cs typeface="Times New Roman" panose="02020603050405020304" pitchFamily="18" charset="0"/>
              </a:rPr>
              <a:t>is an incremental approach to construction of the software architecture.</a:t>
            </a:r>
            <a:endParaRPr lang="en-US" sz="20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000" noProof="0" dirty="0">
                <a:latin typeface="Times New Roman" panose="02020603050405020304" pitchFamily="18" charset="0"/>
                <a:cs typeface="Times New Roman" panose="02020603050405020304" pitchFamily="18" charset="0"/>
              </a:rPr>
              <a:t>Modules are integrated by moving downward through the control hierarchy, beginning with the main control module (main program).</a:t>
            </a:r>
            <a:endParaRPr lang="en-US" sz="20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000" noProof="0" dirty="0">
                <a:latin typeface="Times New Roman" panose="02020603050405020304" pitchFamily="18" charset="0"/>
                <a:cs typeface="Times New Roman" panose="02020603050405020304" pitchFamily="18" charset="0"/>
              </a:rPr>
              <a:t>Modules subordinate to the main control module are incorporated into the structure followed by their subordinates.</a:t>
            </a:r>
            <a:endParaRPr lang="en-US" sz="20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000" b="1" i="1" noProof="0" dirty="0">
                <a:latin typeface="Times New Roman" panose="02020603050405020304" pitchFamily="18" charset="0"/>
                <a:cs typeface="Times New Roman" panose="02020603050405020304" pitchFamily="18" charset="0"/>
              </a:rPr>
              <a:t>Depth-first integration </a:t>
            </a:r>
            <a:r>
              <a:rPr lang="en-US" sz="2000" noProof="0" dirty="0">
                <a:latin typeface="Times New Roman" panose="02020603050405020304" pitchFamily="18" charset="0"/>
                <a:cs typeface="Times New Roman" panose="02020603050405020304" pitchFamily="18" charset="0"/>
              </a:rPr>
              <a:t>integrates all components on a major control path of the program structure before starting another major control path.</a:t>
            </a:r>
            <a:endParaRPr lang="en-US" sz="20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000" b="1" i="1" noProof="0" dirty="0">
                <a:latin typeface="Times New Roman" panose="02020603050405020304" pitchFamily="18" charset="0"/>
                <a:cs typeface="Times New Roman" panose="02020603050405020304" pitchFamily="18" charset="0"/>
              </a:rPr>
              <a:t>Breadth-first integration </a:t>
            </a:r>
            <a:r>
              <a:rPr lang="en-US" sz="2000" noProof="0" dirty="0">
                <a:latin typeface="Times New Roman" panose="02020603050405020304" pitchFamily="18" charset="0"/>
                <a:cs typeface="Times New Roman" panose="02020603050405020304" pitchFamily="18" charset="0"/>
              </a:rPr>
              <a:t>incorporates all components directly subordinate at each level, moving across the structure horizontally before moving down to the next level of subordinates.</a:t>
            </a:r>
            <a:endParaRPr lang="en-US" sz="20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highlight>
                  <a:srgbClr val="FFFF00"/>
                </a:highlight>
                <a:latin typeface="Times New Roman" panose="02020603050405020304" pitchFamily="18" charset="0"/>
                <a:cs typeface="Times New Roman" panose="02020603050405020304" pitchFamily="18" charset="0"/>
              </a:rPr>
              <a:t>Top-Down Integration </a:t>
            </a:r>
            <a:r>
              <a:rPr lang="zh-CN" altLang="en-US" sz="4000" dirty="0">
                <a:highlight>
                  <a:srgbClr val="FFFF00"/>
                </a:highlight>
                <a:latin typeface="Times New Roman" panose="02020603050405020304" pitchFamily="18" charset="0"/>
                <a:cs typeface="Times New Roman" panose="02020603050405020304" pitchFamily="18" charset="0"/>
              </a:rPr>
              <a:t>自上而下集成</a:t>
            </a:r>
            <a:endParaRPr lang="zh-CN" altLang="en-US" sz="4000" dirty="0">
              <a:highlight>
                <a:srgbClr val="FFFF00"/>
              </a:highlight>
              <a:latin typeface="Times New Roman" panose="02020603050405020304" pitchFamily="18" charset="0"/>
              <a:cs typeface="Times New Roman" panose="02020603050405020304" pitchFamily="18" charset="0"/>
            </a:endParaRPr>
          </a:p>
        </p:txBody>
      </p:sp>
      <p:pic>
        <p:nvPicPr>
          <p:cNvPr id="12" name="Picture 11" descr="The diagram shows a top down integration testing process.&#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14459" y="1658097"/>
            <a:ext cx="8363083" cy="4092448"/>
          </a:xfrm>
          <a:prstGeom prst="rect">
            <a:avLst/>
          </a:prstGeom>
        </p:spPr>
      </p:pic>
      <p:sp>
        <p:nvSpPr>
          <p:cNvPr id="7" name="Text Placeholder 6"/>
          <p:cNvSpPr>
            <a:spLocks noGrp="1"/>
          </p:cNvSpPr>
          <p:nvPr>
            <p:ph type="body" sz="quarter" idx="12"/>
          </p:nvPr>
        </p:nvSpPr>
        <p:spPr>
          <a:xfrm>
            <a:off x="4893564" y="6324600"/>
            <a:ext cx="2922594" cy="228600"/>
          </a:xfrm>
        </p:spPr>
        <p:txBody>
          <a:bodyPr/>
          <a:lstStyle/>
          <a:p>
            <a:r>
              <a:rPr lang="en-US" sz="1200" noProof="0" dirty="0">
                <a:solidFill>
                  <a:schemeClr val="tx1"/>
                </a:solidFill>
                <a:latin typeface="Times New Roman" panose="02020603050405020304" pitchFamily="18" charset="0"/>
                <a:cs typeface="Times New Roman" panose="02020603050405020304" pitchFamily="18" charset="0"/>
                <a:hlinkClick r:id="rId2" action="ppaction://hlinksldjump"/>
              </a:rPr>
              <a:t>Access the text alternative for slide images.</a:t>
            </a:r>
            <a:endParaRPr lang="en-US" sz="1200" noProof="0" dirty="0">
              <a:solidFill>
                <a:schemeClr val="tx1"/>
              </a:solidFill>
              <a:latin typeface="Times New Roman" panose="02020603050405020304" pitchFamily="18" charset="0"/>
              <a:cs typeface="Times New Roman" panose="02020603050405020304" pitchFamily="18" charset="0"/>
              <a:hlinkClick r:id="rId2" action="ppaction://hlinksldjump"/>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highlight>
                  <a:srgbClr val="FFFF00"/>
                </a:highlight>
                <a:latin typeface="Times New Roman" panose="02020603050405020304" pitchFamily="18" charset="0"/>
                <a:cs typeface="Times New Roman" panose="02020603050405020304" pitchFamily="18" charset="0"/>
              </a:rPr>
              <a:t>Bottom-Up Integration Testing </a:t>
            </a:r>
            <a:r>
              <a:rPr lang="zh-CN" altLang="en-US" sz="4000" noProof="0" dirty="0">
                <a:highlight>
                  <a:srgbClr val="FFFF00"/>
                </a:highlight>
                <a:latin typeface="Times New Roman" panose="02020603050405020304" pitchFamily="18" charset="0"/>
                <a:cs typeface="Times New Roman" panose="02020603050405020304" pitchFamily="18" charset="0"/>
              </a:rPr>
              <a:t>自下而上</a:t>
            </a:r>
            <a:endParaRPr lang="zh-CN" altLang="en-US" sz="4000" noProof="0" dirty="0">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30988"/>
            <a:ext cx="8228648" cy="4454588"/>
          </a:xfrm>
        </p:spPr>
        <p:txBody>
          <a:bodyPr vert="horz" lIns="91440" tIns="45720" rIns="91440" bIns="45720" rtlCol="0">
            <a:noAutofit/>
          </a:bodyPr>
          <a:lstStyle/>
          <a:p>
            <a:r>
              <a:rPr lang="en-US" sz="2400" b="1" i="1" noProof="0" dirty="0">
                <a:latin typeface="Times New Roman" panose="02020603050405020304" pitchFamily="18" charset="0"/>
                <a:cs typeface="Times New Roman" panose="02020603050405020304" pitchFamily="18" charset="0"/>
              </a:rPr>
              <a:t>Bottom-up integration testing</a:t>
            </a:r>
            <a:r>
              <a:rPr lang="en-US" sz="2400" i="1" noProof="0" dirty="0">
                <a:latin typeface="Times New Roman" panose="02020603050405020304" pitchFamily="18" charset="0"/>
                <a:cs typeface="Times New Roman" panose="02020603050405020304" pitchFamily="18" charset="0"/>
              </a:rPr>
              <a:t>, </a:t>
            </a:r>
            <a:r>
              <a:rPr lang="en-US" sz="2400" noProof="0" dirty="0">
                <a:latin typeface="Times New Roman" panose="02020603050405020304" pitchFamily="18" charset="0"/>
                <a:cs typeface="Times New Roman" panose="02020603050405020304" pitchFamily="18" charset="0"/>
              </a:rPr>
              <a:t>begins construction and testing with </a:t>
            </a:r>
            <a:r>
              <a:rPr lang="en-US" sz="2400" i="1" noProof="0" dirty="0">
                <a:latin typeface="Times New Roman" panose="02020603050405020304" pitchFamily="18" charset="0"/>
                <a:cs typeface="Times New Roman" panose="02020603050405020304" pitchFamily="18" charset="0"/>
              </a:rPr>
              <a:t>atomic modules </a:t>
            </a:r>
            <a:r>
              <a:rPr lang="en-US" sz="2400" noProof="0" dirty="0">
                <a:latin typeface="Times New Roman" panose="02020603050405020304" pitchFamily="18" charset="0"/>
                <a:cs typeface="Times New Roman" panose="02020603050405020304" pitchFamily="18" charset="0"/>
              </a:rPr>
              <a:t>components at the lowest levels in the program structure.</a:t>
            </a:r>
            <a:endParaRPr lang="en-US" sz="2400"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sz="2400" noProof="0" dirty="0">
                <a:latin typeface="Times New Roman" panose="02020603050405020304" pitchFamily="18" charset="0"/>
                <a:cs typeface="Times New Roman" panose="02020603050405020304" pitchFamily="18" charset="0"/>
              </a:rPr>
              <a:t>Low-level components are combined into clusters (</a:t>
            </a:r>
            <a:r>
              <a:rPr lang="en-US" sz="2400" b="1" i="1" noProof="0" dirty="0">
                <a:latin typeface="Times New Roman" panose="02020603050405020304" pitchFamily="18" charset="0"/>
                <a:cs typeface="Times New Roman" panose="02020603050405020304" pitchFamily="18" charset="0"/>
              </a:rPr>
              <a:t>builds</a:t>
            </a:r>
            <a:r>
              <a:rPr lang="en-US" sz="2400" noProof="0" dirty="0">
                <a:latin typeface="Times New Roman" panose="02020603050405020304" pitchFamily="18" charset="0"/>
                <a:cs typeface="Times New Roman" panose="02020603050405020304" pitchFamily="18" charset="0"/>
              </a:rPr>
              <a:t>) that perform a specific software subfunction.</a:t>
            </a:r>
            <a:endParaRPr lang="en-US" sz="2400"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sz="2400" noProof="0" dirty="0">
                <a:latin typeface="Times New Roman" panose="02020603050405020304" pitchFamily="18" charset="0"/>
                <a:cs typeface="Times New Roman" panose="02020603050405020304" pitchFamily="18" charset="0"/>
              </a:rPr>
              <a:t>A </a:t>
            </a:r>
            <a:r>
              <a:rPr lang="en-US" sz="2400" b="1" i="1" noProof="0" dirty="0">
                <a:latin typeface="Times New Roman" panose="02020603050405020304" pitchFamily="18" charset="0"/>
                <a:cs typeface="Times New Roman" panose="02020603050405020304" pitchFamily="18" charset="0"/>
              </a:rPr>
              <a:t>driver</a:t>
            </a:r>
            <a:r>
              <a:rPr lang="en-US" sz="2400" i="1" noProof="0" dirty="0">
                <a:latin typeface="Times New Roman" panose="02020603050405020304" pitchFamily="18" charset="0"/>
                <a:cs typeface="Times New Roman" panose="02020603050405020304" pitchFamily="18" charset="0"/>
              </a:rPr>
              <a:t> </a:t>
            </a:r>
            <a:r>
              <a:rPr lang="en-US" sz="2400" noProof="0" dirty="0">
                <a:latin typeface="Times New Roman" panose="02020603050405020304" pitchFamily="18" charset="0"/>
                <a:cs typeface="Times New Roman" panose="02020603050405020304" pitchFamily="18" charset="0"/>
              </a:rPr>
              <a:t>(a control program for testing) is written to coordinate test-case input and output.</a:t>
            </a:r>
            <a:endParaRPr lang="en-US" sz="2400"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sz="2400" noProof="0" dirty="0">
                <a:latin typeface="Times New Roman" panose="02020603050405020304" pitchFamily="18" charset="0"/>
                <a:cs typeface="Times New Roman" panose="02020603050405020304" pitchFamily="18" charset="0"/>
              </a:rPr>
              <a:t>The cluster is tested.</a:t>
            </a:r>
            <a:endParaRPr lang="en-US" sz="2400"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sz="2400" noProof="0" dirty="0">
                <a:latin typeface="Times New Roman" panose="02020603050405020304" pitchFamily="18" charset="0"/>
                <a:cs typeface="Times New Roman" panose="02020603050405020304" pitchFamily="18" charset="0"/>
              </a:rPr>
              <a:t>Drivers are removed and clusters are combined, moving upward in the program structure.</a:t>
            </a:r>
            <a:endParaRPr lang="en-US" sz="24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highlight>
                  <a:srgbClr val="FFFF00"/>
                </a:highlight>
                <a:latin typeface="Times New Roman" panose="02020603050405020304" pitchFamily="18" charset="0"/>
                <a:cs typeface="Times New Roman" panose="02020603050405020304" pitchFamily="18" charset="0"/>
              </a:rPr>
              <a:t>Bottom-Up Integration</a:t>
            </a:r>
            <a:endParaRPr lang="en-US" sz="4000" noProof="0" dirty="0">
              <a:highlight>
                <a:srgbClr val="FFFF00"/>
              </a:highlight>
              <a:latin typeface="Times New Roman" panose="02020603050405020304" pitchFamily="18" charset="0"/>
              <a:cs typeface="Times New Roman" panose="02020603050405020304" pitchFamily="18" charset="0"/>
            </a:endParaRPr>
          </a:p>
        </p:txBody>
      </p:sp>
      <p:pic>
        <p:nvPicPr>
          <p:cNvPr id="10" name="Picture 9" descr="The diagram shows a bottom up integration testing process.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13907" y="1529236"/>
            <a:ext cx="8164186" cy="4329637"/>
          </a:xfrm>
          <a:prstGeom prst="rect">
            <a:avLst/>
          </a:prstGeom>
        </p:spPr>
      </p:pic>
      <p:sp>
        <p:nvSpPr>
          <p:cNvPr id="7" name="Text Placeholder 6"/>
          <p:cNvSpPr>
            <a:spLocks noGrp="1"/>
          </p:cNvSpPr>
          <p:nvPr>
            <p:ph type="body" sz="quarter" idx="12"/>
          </p:nvPr>
        </p:nvSpPr>
        <p:spPr>
          <a:xfrm>
            <a:off x="4893563" y="6301213"/>
            <a:ext cx="3139879" cy="240014"/>
          </a:xfrm>
        </p:spPr>
        <p:txBody>
          <a:bodyPr/>
          <a:lstStyle/>
          <a:p>
            <a:r>
              <a:rPr lang="en-US" sz="1200" noProof="0" dirty="0">
                <a:solidFill>
                  <a:schemeClr val="tx1"/>
                </a:solidFill>
                <a:latin typeface="Times New Roman" panose="02020603050405020304" pitchFamily="18" charset="0"/>
                <a:cs typeface="Times New Roman" panose="02020603050405020304" pitchFamily="18" charset="0"/>
                <a:hlinkClick r:id="rId2" action="ppaction://hlinksldjump"/>
              </a:rPr>
              <a:t>Access the text alternative for slide images.</a:t>
            </a:r>
            <a:endParaRPr lang="en-US" sz="1200" noProof="0" dirty="0">
              <a:solidFill>
                <a:schemeClr val="tx1"/>
              </a:solidFill>
              <a:latin typeface="Times New Roman" panose="02020603050405020304" pitchFamily="18" charset="0"/>
              <a:cs typeface="Times New Roman" panose="02020603050405020304" pitchFamily="18" charset="0"/>
              <a:hlinkClick r:id="rId2" action="ppaction://hlinksldjump"/>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highlight>
                  <a:srgbClr val="FFFF00"/>
                </a:highlight>
                <a:latin typeface="Times New Roman" panose="02020603050405020304" pitchFamily="18" charset="0"/>
                <a:cs typeface="Times New Roman" panose="02020603050405020304" pitchFamily="18" charset="0"/>
              </a:rPr>
              <a:t>Continuous Integration</a:t>
            </a:r>
            <a:endParaRPr lang="en-US" sz="4000" noProof="0" dirty="0">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904048" y="1230988"/>
            <a:ext cx="8191500" cy="4192038"/>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sz="2400" b="1" i="1" noProof="0" dirty="0">
                <a:highlight>
                  <a:srgbClr val="FFFF00"/>
                </a:highlight>
                <a:latin typeface="Times New Roman" panose="02020603050405020304" pitchFamily="18" charset="0"/>
                <a:cs typeface="Times New Roman" panose="02020603050405020304" pitchFamily="18" charset="0"/>
              </a:rPr>
              <a:t>Continuous integratio</a:t>
            </a:r>
            <a:r>
              <a:rPr lang="en-US" sz="2400" i="1" noProof="0" dirty="0">
                <a:highlight>
                  <a:srgbClr val="FFFF00"/>
                </a:highlight>
                <a:latin typeface="Times New Roman" panose="02020603050405020304" pitchFamily="18" charset="0"/>
                <a:cs typeface="Times New Roman" panose="02020603050405020304" pitchFamily="18" charset="0"/>
              </a:rPr>
              <a:t>n</a:t>
            </a:r>
            <a:r>
              <a:rPr lang="en-US" sz="2400" i="1" noProof="0" dirty="0">
                <a:latin typeface="Times New Roman" panose="02020603050405020304" pitchFamily="18" charset="0"/>
                <a:cs typeface="Times New Roman" panose="02020603050405020304" pitchFamily="18" charset="0"/>
              </a:rPr>
              <a:t> </a:t>
            </a:r>
            <a:r>
              <a:rPr lang="en-US" sz="2400" noProof="0" dirty="0">
                <a:latin typeface="Times New Roman" panose="02020603050405020304" pitchFamily="18" charset="0"/>
                <a:cs typeface="Times New Roman" panose="02020603050405020304" pitchFamily="18" charset="0"/>
              </a:rPr>
              <a:t>is the practice of merging components into the evolving software increment at least once a day.</a:t>
            </a:r>
            <a:endParaRPr 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noProof="0" dirty="0">
                <a:latin typeface="Times New Roman" panose="02020603050405020304" pitchFamily="18" charset="0"/>
                <a:cs typeface="Times New Roman" panose="02020603050405020304" pitchFamily="18" charset="0"/>
              </a:rPr>
              <a:t>This is a common practice for teams following agile development practices such as X</a:t>
            </a:r>
            <a:r>
              <a:rPr lang="en-US" sz="100" noProof="0" dirty="0">
                <a:latin typeface="Times New Roman" panose="02020603050405020304" pitchFamily="18" charset="0"/>
                <a:cs typeface="Times New Roman" panose="02020603050405020304" pitchFamily="18" charset="0"/>
              </a:rPr>
              <a:t> </a:t>
            </a:r>
            <a:r>
              <a:rPr lang="en-US" sz="2400" noProof="0" dirty="0">
                <a:latin typeface="Times New Roman" panose="02020603050405020304" pitchFamily="18" charset="0"/>
                <a:cs typeface="Times New Roman" panose="02020603050405020304" pitchFamily="18" charset="0"/>
              </a:rPr>
              <a:t>P or DevOps. Integration testing must take place quickly and efficiently if a team is attempting to always have a working program in place as part of continuous delivery.</a:t>
            </a:r>
            <a:endParaRPr 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i="1" noProof="0" dirty="0">
                <a:highlight>
                  <a:srgbClr val="FFFF00"/>
                </a:highlight>
                <a:latin typeface="Times New Roman" panose="02020603050405020304" pitchFamily="18" charset="0"/>
                <a:cs typeface="Times New Roman" panose="02020603050405020304" pitchFamily="18" charset="0"/>
              </a:rPr>
              <a:t>Smoke testing</a:t>
            </a:r>
            <a:r>
              <a:rPr lang="en-US" sz="2400" b="1" i="1" noProof="0" dirty="0">
                <a:latin typeface="Times New Roman" panose="02020603050405020304" pitchFamily="18" charset="0"/>
                <a:cs typeface="Times New Roman" panose="02020603050405020304" pitchFamily="18" charset="0"/>
              </a:rPr>
              <a:t> </a:t>
            </a:r>
            <a:r>
              <a:rPr lang="en-US" sz="2400" noProof="0" dirty="0">
                <a:latin typeface="Times New Roman" panose="02020603050405020304" pitchFamily="18" charset="0"/>
                <a:cs typeface="Times New Roman" panose="02020603050405020304" pitchFamily="18" charset="0"/>
              </a:rPr>
              <a:t>is an integration testing approach that can be used when software is developed by an agile team using short increment build times.</a:t>
            </a:r>
            <a:endParaRPr lang="en-US" sz="24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latin typeface="Times New Roman" panose="02020603050405020304" pitchFamily="18" charset="0"/>
                <a:cs typeface="Times New Roman" panose="02020603050405020304" pitchFamily="18" charset="0"/>
              </a:rPr>
              <a:t>- Process Flow</a:t>
            </a:r>
            <a:endParaRPr lang="en-US" sz="4000" noProof="0" dirty="0">
              <a:latin typeface="Times New Roman" panose="02020603050405020304" pitchFamily="18" charset="0"/>
              <a:cs typeface="Times New Roman" panose="02020603050405020304" pitchFamily="18" charset="0"/>
            </a:endParaRPr>
          </a:p>
        </p:txBody>
      </p:sp>
      <p:pic>
        <p:nvPicPr>
          <p:cNvPr id="10" name="Picture 9" descr="The diagram displays four types of process flows. Linear, Iterative, Evolutionary and Parallel. "/>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3820227" y="1039798"/>
            <a:ext cx="4551547" cy="5063631"/>
          </a:xfrm>
          <a:prstGeom prst="rect">
            <a:avLst/>
          </a:prstGeom>
        </p:spPr>
      </p:pic>
      <p:sp>
        <p:nvSpPr>
          <p:cNvPr id="7" name="Text Placeholder 6"/>
          <p:cNvSpPr>
            <a:spLocks noGrp="1"/>
          </p:cNvSpPr>
          <p:nvPr>
            <p:ph type="body" sz="quarter" idx="12"/>
          </p:nvPr>
        </p:nvSpPr>
        <p:spPr>
          <a:xfrm>
            <a:off x="4641053" y="6324600"/>
            <a:ext cx="2909895" cy="190500"/>
          </a:xfrm>
        </p:spPr>
        <p:txBody>
          <a:bodyPr/>
          <a:lstStyle/>
          <a:p>
            <a:r>
              <a:rPr lang="en-US" sz="1200" noProof="0" dirty="0">
                <a:hlinkClick r:id="" action="ppaction://noaction"/>
              </a:rPr>
              <a:t>Access the text alternative for slide images.</a:t>
            </a:r>
            <a:endParaRPr lang="en-US" sz="1200" noProof="0" dirty="0"/>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latin typeface="Times New Roman" panose="02020603050405020304" pitchFamily="18" charset="0"/>
                <a:cs typeface="Times New Roman" panose="02020603050405020304" pitchFamily="18" charset="0"/>
              </a:rPr>
              <a:t>Regression Testing</a:t>
            </a:r>
            <a:endParaRPr lang="en-US" sz="4000" noProof="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904048" y="1230987"/>
            <a:ext cx="8191500" cy="4373107"/>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altLang="en-US" sz="2000" b="1" i="1" noProof="0" dirty="0">
                <a:solidFill>
                  <a:schemeClr val="tx1"/>
                </a:solidFill>
                <a:highlight>
                  <a:srgbClr val="FFFF00"/>
                </a:highlight>
                <a:latin typeface="Times New Roman" panose="02020603050405020304" pitchFamily="18" charset="0"/>
                <a:cs typeface="Times New Roman" panose="02020603050405020304" pitchFamily="18" charset="0"/>
              </a:rPr>
              <a:t>Regression testing</a:t>
            </a:r>
            <a:r>
              <a:rPr lang="en-US" altLang="en-US" sz="2000" b="1" noProof="0" dirty="0">
                <a:solidFill>
                  <a:schemeClr val="tx1"/>
                </a:solidFill>
                <a:latin typeface="Times New Roman" panose="02020603050405020304" pitchFamily="18" charset="0"/>
                <a:cs typeface="Times New Roman" panose="02020603050405020304" pitchFamily="18" charset="0"/>
              </a:rPr>
              <a:t> </a:t>
            </a:r>
            <a:r>
              <a:rPr lang="en-US" altLang="en-US" sz="2000" noProof="0" dirty="0">
                <a:solidFill>
                  <a:schemeClr val="tx1"/>
                </a:solidFill>
                <a:latin typeface="Times New Roman" panose="02020603050405020304" pitchFamily="18" charset="0"/>
                <a:cs typeface="Times New Roman" panose="02020603050405020304" pitchFamily="18" charset="0"/>
              </a:rPr>
              <a:t>is the re-execution of some subset of tests that have already been conducted to ensure that changes have not propagated unintended side effects.</a:t>
            </a:r>
            <a:endParaRPr lang="en-US" altLang="en-US" sz="2000"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000" noProof="0" dirty="0">
                <a:solidFill>
                  <a:schemeClr val="tx1"/>
                </a:solidFill>
                <a:latin typeface="Times New Roman" panose="02020603050405020304" pitchFamily="18" charset="0"/>
                <a:cs typeface="Times New Roman" panose="02020603050405020304" pitchFamily="18" charset="0"/>
              </a:rPr>
              <a:t>Whenever software is corrected, some aspect of the software configuration (the program, its documentation, or the data that support it) is changed. </a:t>
            </a:r>
            <a:endParaRPr lang="en-US" altLang="en-US" sz="2000"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000" noProof="0" dirty="0">
                <a:solidFill>
                  <a:schemeClr val="tx1"/>
                </a:solidFill>
                <a:latin typeface="Times New Roman" panose="02020603050405020304" pitchFamily="18" charset="0"/>
                <a:cs typeface="Times New Roman" panose="02020603050405020304" pitchFamily="18" charset="0"/>
              </a:rPr>
              <a:t>Regression testing helps to ensure that changes (due to testing or for other reasons) do not introduce unintended behavior or additional errors.</a:t>
            </a:r>
            <a:endParaRPr lang="en-US" altLang="en-US" sz="2000"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000" noProof="0" dirty="0">
                <a:solidFill>
                  <a:schemeClr val="tx1"/>
                </a:solidFill>
                <a:latin typeface="Times New Roman" panose="02020603050405020304" pitchFamily="18" charset="0"/>
                <a:cs typeface="Times New Roman" panose="02020603050405020304" pitchFamily="18" charset="0"/>
              </a:rPr>
              <a:t>Regression testing may be conducted manually, by re-executing a subset of all test cases or using automated capture/playback tools.</a:t>
            </a:r>
            <a:endParaRPr lang="en-US" altLang="en-US" sz="2000"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000" noProof="0" dirty="0">
                <a:solidFill>
                  <a:schemeClr val="tx1"/>
                </a:solidFill>
                <a:latin typeface="Times New Roman" panose="02020603050405020304" pitchFamily="18" charset="0"/>
                <a:cs typeface="Times New Roman" panose="02020603050405020304" pitchFamily="18" charset="0"/>
              </a:rPr>
              <a:t>AI tools may be able to help select the best subset of test cases to use in regression automatically based on previous experiences of the developers with the evolving software product. </a:t>
            </a:r>
            <a:endParaRPr lang="en-US" altLang="en-US" sz="2000" noProof="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t>Waterfall Process Model </a:t>
            </a:r>
            <a:r>
              <a:rPr lang="zh-CN" altLang="en-US" noProof="0" dirty="0"/>
              <a:t>瀑布</a:t>
            </a:r>
            <a:r>
              <a:rPr lang="en-US" altLang="zh-CN" noProof="0" dirty="0"/>
              <a:t> </a:t>
            </a:r>
            <a:r>
              <a:rPr lang="zh-CN" altLang="en-US" noProof="0" dirty="0"/>
              <a:t>不适合现在的软件</a:t>
            </a:r>
            <a:r>
              <a:rPr lang="zh-CN" altLang="en-US" noProof="0" dirty="0"/>
              <a:t>开发</a:t>
            </a:r>
            <a:endParaRPr lang="zh-CN" altLang="en-US" noProof="0" dirty="0"/>
          </a:p>
        </p:txBody>
      </p:sp>
      <p:pic>
        <p:nvPicPr>
          <p:cNvPr id="11" name="Picture 10" descr="The diagram displays the waterfall process model.&#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11284" y="1146731"/>
            <a:ext cx="8152654" cy="1913614"/>
          </a:xfrm>
          <a:prstGeom prst="rect">
            <a:avLst/>
          </a:prstGeom>
        </p:spPr>
      </p:pic>
      <p:sp>
        <p:nvSpPr>
          <p:cNvPr id="4" name="Content Placeholder 3"/>
          <p:cNvSpPr>
            <a:spLocks noGrp="1"/>
          </p:cNvSpPr>
          <p:nvPr>
            <p:ph sz="quarter" idx="11"/>
          </p:nvPr>
        </p:nvSpPr>
        <p:spPr>
          <a:xfrm>
            <a:off x="3942457" y="3161945"/>
            <a:ext cx="4536749" cy="1470444"/>
          </a:xfrm>
        </p:spPr>
        <p:txBody>
          <a:bodyPr>
            <a:noAutofit/>
          </a:bodyPr>
          <a:lstStyle/>
          <a:p>
            <a:r>
              <a:rPr lang="en-US" sz="1800" b="1" noProof="0" dirty="0"/>
              <a:t>Pros </a:t>
            </a:r>
            <a:endParaRPr lang="en-US" sz="1800" b="1" noProof="0" dirty="0"/>
          </a:p>
          <a:p>
            <a:pPr marL="291465" indent="-291465">
              <a:spcBef>
                <a:spcPts val="500"/>
              </a:spcBef>
              <a:spcAft>
                <a:spcPts val="0"/>
              </a:spcAft>
              <a:buFont typeface="Arial" panose="020B0604020202020204" pitchFamily="34" charset="0"/>
              <a:buChar char="•"/>
            </a:pPr>
            <a:r>
              <a:rPr lang="en-US" sz="1800" noProof="0" dirty="0"/>
              <a:t>It is easy to understand and plan.</a:t>
            </a:r>
            <a:endParaRPr lang="en-US" sz="1800" noProof="0" dirty="0"/>
          </a:p>
          <a:p>
            <a:pPr marL="291465" indent="-291465">
              <a:spcBef>
                <a:spcPts val="500"/>
              </a:spcBef>
              <a:spcAft>
                <a:spcPts val="0"/>
              </a:spcAft>
              <a:buFont typeface="Arial" panose="020B0604020202020204" pitchFamily="34" charset="0"/>
              <a:buChar char="•"/>
            </a:pPr>
            <a:r>
              <a:rPr lang="en-US" sz="1800" noProof="0" dirty="0"/>
              <a:t>It works for well-understood small projects.</a:t>
            </a:r>
            <a:endParaRPr lang="en-US" sz="1800" noProof="0" dirty="0"/>
          </a:p>
          <a:p>
            <a:pPr marL="291465" indent="-291465">
              <a:spcBef>
                <a:spcPts val="500"/>
              </a:spcBef>
              <a:spcAft>
                <a:spcPts val="0"/>
              </a:spcAft>
              <a:buFont typeface="Arial" panose="020B0604020202020204" pitchFamily="34" charset="0"/>
              <a:buChar char="•"/>
            </a:pPr>
            <a:r>
              <a:rPr lang="en-US" sz="1800" noProof="0" dirty="0"/>
              <a:t>Analysis and testing are straightforward.</a:t>
            </a:r>
            <a:endParaRPr lang="en-US" sz="1800" noProof="0" dirty="0"/>
          </a:p>
        </p:txBody>
      </p:sp>
      <p:sp>
        <p:nvSpPr>
          <p:cNvPr id="6" name="Content Placeholder 5"/>
          <p:cNvSpPr>
            <a:spLocks noGrp="1"/>
          </p:cNvSpPr>
          <p:nvPr>
            <p:ph sz="quarter" idx="14"/>
          </p:nvPr>
        </p:nvSpPr>
        <p:spPr>
          <a:xfrm>
            <a:off x="3933911" y="4708733"/>
            <a:ext cx="4536750" cy="1511578"/>
          </a:xfrm>
        </p:spPr>
        <p:txBody>
          <a:bodyPr>
            <a:normAutofit fontScale="92500"/>
          </a:bodyPr>
          <a:lstStyle/>
          <a:p>
            <a:r>
              <a:rPr lang="en-US" sz="1800" b="1" noProof="0" dirty="0"/>
              <a:t>Cons </a:t>
            </a:r>
            <a:endParaRPr lang="en-US" sz="1800" b="1" noProof="0" dirty="0"/>
          </a:p>
          <a:p>
            <a:pPr marL="291465" indent="-291465">
              <a:lnSpc>
                <a:spcPct val="120000"/>
              </a:lnSpc>
              <a:spcBef>
                <a:spcPts val="500"/>
              </a:spcBef>
              <a:spcAft>
                <a:spcPts val="0"/>
              </a:spcAft>
              <a:buFont typeface="Arial" panose="020B0604020202020204" pitchFamily="34" charset="0"/>
              <a:buChar char="•"/>
            </a:pPr>
            <a:r>
              <a:rPr lang="en-US" sz="1800" noProof="0" dirty="0"/>
              <a:t>It does not accommodate change well.</a:t>
            </a:r>
            <a:r>
              <a:rPr lang="zh-CN" altLang="en-US" sz="1800" noProof="0" dirty="0"/>
              <a:t>不灵活</a:t>
            </a:r>
            <a:endParaRPr lang="en-US" sz="1800" noProof="0" dirty="0"/>
          </a:p>
          <a:p>
            <a:pPr marL="291465" indent="-291465">
              <a:lnSpc>
                <a:spcPct val="120000"/>
              </a:lnSpc>
              <a:spcBef>
                <a:spcPts val="500"/>
              </a:spcBef>
              <a:spcAft>
                <a:spcPts val="0"/>
              </a:spcAft>
              <a:buFont typeface="Arial" panose="020B0604020202020204" pitchFamily="34" charset="0"/>
              <a:buChar char="•"/>
            </a:pPr>
            <a:r>
              <a:rPr lang="en-US" sz="1800" noProof="0" dirty="0"/>
              <a:t>Testing occurs late in the process.</a:t>
            </a:r>
            <a:endParaRPr lang="en-US" sz="1800" noProof="0" dirty="0"/>
          </a:p>
          <a:p>
            <a:pPr marL="291465" indent="-291465">
              <a:lnSpc>
                <a:spcPct val="120000"/>
              </a:lnSpc>
              <a:spcBef>
                <a:spcPts val="500"/>
              </a:spcBef>
              <a:spcAft>
                <a:spcPts val="0"/>
              </a:spcAft>
              <a:buFont typeface="Arial" panose="020B0604020202020204" pitchFamily="34" charset="0"/>
              <a:buChar char="•"/>
            </a:pPr>
            <a:r>
              <a:rPr lang="en-US" sz="1800" noProof="0" dirty="0"/>
              <a:t>Customer approval is at the end.</a:t>
            </a:r>
            <a:endParaRPr lang="en-US" sz="1800" noProof="0" dirty="0"/>
          </a:p>
        </p:txBody>
      </p:sp>
      <p:sp>
        <p:nvSpPr>
          <p:cNvPr id="7" name="Text Placeholder 6"/>
          <p:cNvSpPr>
            <a:spLocks noGrp="1"/>
          </p:cNvSpPr>
          <p:nvPr>
            <p:ph type="body" sz="quarter" idx="12"/>
          </p:nvPr>
        </p:nvSpPr>
        <p:spPr>
          <a:xfrm>
            <a:off x="4641053" y="6324600"/>
            <a:ext cx="2909895" cy="190500"/>
          </a:xfrm>
        </p:spPr>
        <p:txBody>
          <a:bodyPr/>
          <a:lstStyle/>
          <a:p>
            <a:r>
              <a:rPr lang="en-US" sz="1200" noProof="0" dirty="0">
                <a:hlinkClick r:id="" action="ppaction://noaction"/>
              </a:rPr>
              <a:t>Access the text alternative for slide images.</a:t>
            </a:r>
            <a:endParaRPr lang="en-US" sz="1200" noProof="0" dirty="0"/>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t>Prototyping Process Model </a:t>
            </a:r>
            <a:r>
              <a:rPr lang="zh-CN" altLang="en-US" noProof="0" dirty="0"/>
              <a:t>原型</a:t>
            </a:r>
            <a:r>
              <a:rPr lang="en-US" altLang="zh-CN" noProof="0" dirty="0"/>
              <a:t> </a:t>
            </a:r>
            <a:r>
              <a:rPr lang="zh-CN" altLang="en-US" noProof="0" dirty="0"/>
              <a:t>快速</a:t>
            </a:r>
            <a:endParaRPr lang="zh-CN" altLang="en-US" noProof="0" dirty="0"/>
          </a:p>
        </p:txBody>
      </p:sp>
      <p:pic>
        <p:nvPicPr>
          <p:cNvPr id="11" name="Picture 10" descr="An illustration displays prototyping process model.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03530" y="1474663"/>
            <a:ext cx="3589104" cy="3824784"/>
          </a:xfrm>
          <a:prstGeom prst="rect">
            <a:avLst/>
          </a:prstGeom>
        </p:spPr>
      </p:pic>
      <p:sp>
        <p:nvSpPr>
          <p:cNvPr id="4" name="Content Placeholder 3"/>
          <p:cNvSpPr>
            <a:spLocks noGrp="1"/>
          </p:cNvSpPr>
          <p:nvPr>
            <p:ph sz="quarter" idx="11"/>
          </p:nvPr>
        </p:nvSpPr>
        <p:spPr>
          <a:xfrm>
            <a:off x="5967811" y="1474663"/>
            <a:ext cx="4357287" cy="2202815"/>
          </a:xfrm>
        </p:spPr>
        <p:txBody>
          <a:bodyPr>
            <a:normAutofit/>
          </a:bodyPr>
          <a:lstStyle/>
          <a:p>
            <a:r>
              <a:rPr lang="en-US" sz="1800" b="1" noProof="0" dirty="0"/>
              <a:t>Pros </a:t>
            </a:r>
            <a:endParaRPr lang="en-US" sz="1800" b="1" noProof="0" dirty="0"/>
          </a:p>
          <a:p>
            <a:pPr marL="291465" indent="-291465">
              <a:spcBef>
                <a:spcPts val="1000"/>
              </a:spcBef>
              <a:spcAft>
                <a:spcPts val="0"/>
              </a:spcAft>
              <a:buFont typeface="Arial" panose="020B0604020202020204" pitchFamily="34" charset="0"/>
              <a:buChar char="•"/>
            </a:pPr>
            <a:r>
              <a:rPr lang="en-US" sz="1800" noProof="0" dirty="0"/>
              <a:t>Reduced impact of requirement changes.</a:t>
            </a:r>
            <a:endParaRPr lang="en-US" sz="1800" noProof="0" dirty="0"/>
          </a:p>
          <a:p>
            <a:pPr marL="291465" indent="-291465">
              <a:spcBef>
                <a:spcPts val="1000"/>
              </a:spcBef>
              <a:spcAft>
                <a:spcPts val="0"/>
              </a:spcAft>
              <a:buFont typeface="Arial" panose="020B0604020202020204" pitchFamily="34" charset="0"/>
              <a:buChar char="•"/>
            </a:pPr>
            <a:r>
              <a:rPr lang="en-US" sz="1800" noProof="0" dirty="0"/>
              <a:t>Customer is involved early and often.</a:t>
            </a:r>
            <a:endParaRPr lang="en-US" sz="1800" noProof="0" dirty="0"/>
          </a:p>
          <a:p>
            <a:pPr marL="291465" indent="-291465">
              <a:spcBef>
                <a:spcPts val="1000"/>
              </a:spcBef>
              <a:spcAft>
                <a:spcPts val="0"/>
              </a:spcAft>
              <a:buFont typeface="Arial" panose="020B0604020202020204" pitchFamily="34" charset="0"/>
              <a:buChar char="•"/>
            </a:pPr>
            <a:r>
              <a:rPr lang="en-US" sz="1800" noProof="0" dirty="0"/>
              <a:t>Works well for small projects.</a:t>
            </a:r>
            <a:endParaRPr lang="en-US" sz="1800" noProof="0" dirty="0"/>
          </a:p>
          <a:p>
            <a:pPr marL="291465" indent="-291465">
              <a:spcBef>
                <a:spcPts val="1000"/>
              </a:spcBef>
              <a:spcAft>
                <a:spcPts val="0"/>
              </a:spcAft>
              <a:buFont typeface="Arial" panose="020B0604020202020204" pitchFamily="34" charset="0"/>
              <a:buChar char="•"/>
            </a:pPr>
            <a:r>
              <a:rPr lang="en-US" sz="1800" noProof="0" dirty="0"/>
              <a:t>Reduced likelihood of product rejection.</a:t>
            </a:r>
            <a:endParaRPr lang="en-US" sz="1800" noProof="0" dirty="0"/>
          </a:p>
        </p:txBody>
      </p:sp>
      <p:sp>
        <p:nvSpPr>
          <p:cNvPr id="6" name="Content Placeholder 5"/>
          <p:cNvSpPr>
            <a:spLocks noGrp="1"/>
          </p:cNvSpPr>
          <p:nvPr>
            <p:ph sz="quarter" idx="14"/>
          </p:nvPr>
        </p:nvSpPr>
        <p:spPr>
          <a:xfrm>
            <a:off x="5967810" y="3747749"/>
            <a:ext cx="4357287" cy="2202815"/>
          </a:xfrm>
        </p:spPr>
        <p:txBody>
          <a:bodyPr>
            <a:noAutofit/>
          </a:bodyPr>
          <a:lstStyle/>
          <a:p>
            <a:r>
              <a:rPr lang="en-US" sz="1800" b="1" noProof="0" dirty="0"/>
              <a:t>Cons </a:t>
            </a:r>
            <a:endParaRPr lang="en-US" sz="1800" b="1" noProof="0" dirty="0"/>
          </a:p>
          <a:p>
            <a:pPr marL="291465" indent="-291465">
              <a:spcBef>
                <a:spcPts val="1000"/>
              </a:spcBef>
              <a:spcAft>
                <a:spcPts val="0"/>
              </a:spcAft>
              <a:buFont typeface="Arial" panose="020B0604020202020204" pitchFamily="34" charset="0"/>
              <a:buChar char="•"/>
            </a:pPr>
            <a:r>
              <a:rPr lang="en-US" sz="1800" noProof="0" dirty="0"/>
              <a:t>Customer involvement may cause delays.</a:t>
            </a:r>
            <a:endParaRPr lang="en-US" sz="1800" noProof="0" dirty="0"/>
          </a:p>
          <a:p>
            <a:pPr marL="291465" indent="-291465">
              <a:spcBef>
                <a:spcPts val="1000"/>
              </a:spcBef>
              <a:spcAft>
                <a:spcPts val="0"/>
              </a:spcAft>
              <a:buFont typeface="Arial" panose="020B0604020202020204" pitchFamily="34" charset="0"/>
              <a:buChar char="•"/>
            </a:pPr>
            <a:r>
              <a:rPr lang="en-US" sz="1800" noProof="0" dirty="0"/>
              <a:t>Temptation to “ship” a prototype.</a:t>
            </a:r>
            <a:endParaRPr lang="en-US" sz="1800" noProof="0" dirty="0"/>
          </a:p>
          <a:p>
            <a:pPr marL="291465" indent="-291465">
              <a:spcBef>
                <a:spcPts val="1000"/>
              </a:spcBef>
              <a:spcAft>
                <a:spcPts val="0"/>
              </a:spcAft>
              <a:buFont typeface="Arial" panose="020B0604020202020204" pitchFamily="34" charset="0"/>
              <a:buChar char="•"/>
            </a:pPr>
            <a:r>
              <a:rPr lang="en-US" sz="1800" noProof="0" dirty="0"/>
              <a:t>Work lost in a throwaway prototype.</a:t>
            </a:r>
            <a:endParaRPr lang="en-US" sz="1800" noProof="0" dirty="0"/>
          </a:p>
          <a:p>
            <a:pPr marL="291465" indent="-291465">
              <a:spcBef>
                <a:spcPts val="1000"/>
              </a:spcBef>
              <a:spcAft>
                <a:spcPts val="0"/>
              </a:spcAft>
              <a:buFont typeface="Arial" panose="020B0604020202020204" pitchFamily="34" charset="0"/>
              <a:buChar char="•"/>
            </a:pPr>
            <a:r>
              <a:rPr lang="en-US" sz="1800" noProof="0" dirty="0"/>
              <a:t>Hard to plan and manage.</a:t>
            </a:r>
            <a:endParaRPr lang="en-US" sz="1800" noProof="0" dirty="0"/>
          </a:p>
        </p:txBody>
      </p:sp>
      <p:sp>
        <p:nvSpPr>
          <p:cNvPr id="7" name="Text Placeholder 6"/>
          <p:cNvSpPr>
            <a:spLocks noGrp="1"/>
          </p:cNvSpPr>
          <p:nvPr>
            <p:ph type="body" sz="quarter" idx="12"/>
          </p:nvPr>
        </p:nvSpPr>
        <p:spPr>
          <a:xfrm>
            <a:off x="4641053" y="6324600"/>
            <a:ext cx="2909895" cy="190500"/>
          </a:xfrm>
        </p:spPr>
        <p:txBody>
          <a:bodyPr/>
          <a:lstStyle/>
          <a:p>
            <a:r>
              <a:rPr lang="en-US" sz="1200" noProof="0" dirty="0">
                <a:hlinkClick r:id="" action="ppaction://noaction"/>
              </a:rPr>
              <a:t>Access the text alternative for slide images.</a:t>
            </a:r>
            <a:endParaRPr lang="en-US" sz="1200" noProof="0" dirty="0"/>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t>Spiral Process Model </a:t>
            </a:r>
            <a:r>
              <a:rPr lang="zh-CN" altLang="en-US" noProof="0" dirty="0"/>
              <a:t>循环</a:t>
            </a:r>
            <a:r>
              <a:rPr lang="en-US" altLang="zh-CN" noProof="0" dirty="0"/>
              <a:t> </a:t>
            </a:r>
            <a:r>
              <a:rPr lang="zh-CN" altLang="en-US" noProof="0" dirty="0"/>
              <a:t>叠加</a:t>
            </a:r>
            <a:endParaRPr lang="zh-CN" altLang="en-US" noProof="0" dirty="0"/>
          </a:p>
        </p:txBody>
      </p:sp>
      <p:pic>
        <p:nvPicPr>
          <p:cNvPr id="10" name="Picture 9" descr="An illustration displays spiral process model.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07219" y="1488500"/>
            <a:ext cx="4181726" cy="3248924"/>
          </a:xfrm>
          <a:prstGeom prst="rect">
            <a:avLst/>
          </a:prstGeom>
        </p:spPr>
      </p:pic>
      <p:sp>
        <p:nvSpPr>
          <p:cNvPr id="4" name="Content Placeholder 3"/>
          <p:cNvSpPr>
            <a:spLocks noGrp="1"/>
          </p:cNvSpPr>
          <p:nvPr>
            <p:ph sz="quarter" idx="11"/>
          </p:nvPr>
        </p:nvSpPr>
        <p:spPr>
          <a:xfrm>
            <a:off x="6309644" y="1517384"/>
            <a:ext cx="4015455" cy="2198953"/>
          </a:xfrm>
        </p:spPr>
        <p:txBody>
          <a:bodyPr>
            <a:noAutofit/>
          </a:bodyPr>
          <a:lstStyle/>
          <a:p>
            <a:r>
              <a:rPr lang="en-US" sz="1800" b="1" noProof="0" dirty="0"/>
              <a:t>Pros </a:t>
            </a:r>
            <a:endParaRPr lang="en-US" sz="1800" b="1" noProof="0" dirty="0"/>
          </a:p>
          <a:p>
            <a:pPr marL="291465" indent="-291465">
              <a:spcBef>
                <a:spcPts val="1000"/>
              </a:spcBef>
              <a:spcAft>
                <a:spcPts val="0"/>
              </a:spcAft>
              <a:buFont typeface="Arial" panose="020B0604020202020204" pitchFamily="34" charset="0"/>
              <a:buChar char="•"/>
            </a:pPr>
            <a:r>
              <a:rPr lang="en-US" sz="1800" noProof="0" dirty="0"/>
              <a:t>Continuous customer involvement.</a:t>
            </a:r>
            <a:endParaRPr lang="en-US" sz="1800" noProof="0" dirty="0"/>
          </a:p>
          <a:p>
            <a:pPr marL="291465" indent="-291465">
              <a:spcBef>
                <a:spcPts val="1000"/>
              </a:spcBef>
              <a:spcAft>
                <a:spcPts val="0"/>
              </a:spcAft>
              <a:buFont typeface="Arial" panose="020B0604020202020204" pitchFamily="34" charset="0"/>
              <a:buChar char="•"/>
            </a:pPr>
            <a:r>
              <a:rPr lang="en-US" sz="1800" noProof="0" dirty="0"/>
              <a:t>Development risks are managed.</a:t>
            </a:r>
            <a:endParaRPr lang="en-US" sz="1800" noProof="0" dirty="0"/>
          </a:p>
          <a:p>
            <a:pPr marL="291465" indent="-291465">
              <a:spcBef>
                <a:spcPts val="1000"/>
              </a:spcBef>
              <a:spcAft>
                <a:spcPts val="0"/>
              </a:spcAft>
              <a:buFont typeface="Arial" panose="020B0604020202020204" pitchFamily="34" charset="0"/>
              <a:buChar char="•"/>
            </a:pPr>
            <a:r>
              <a:rPr lang="en-US" sz="1800" noProof="0" dirty="0"/>
              <a:t>Suitable for large, complex projects.</a:t>
            </a:r>
            <a:endParaRPr lang="en-US" sz="1800" noProof="0" dirty="0"/>
          </a:p>
          <a:p>
            <a:pPr marL="291465" indent="-291465">
              <a:spcBef>
                <a:spcPts val="1000"/>
              </a:spcBef>
              <a:spcAft>
                <a:spcPts val="0"/>
              </a:spcAft>
              <a:buFont typeface="Arial" panose="020B0604020202020204" pitchFamily="34" charset="0"/>
              <a:buChar char="•"/>
            </a:pPr>
            <a:r>
              <a:rPr lang="en-US" sz="1800" noProof="0" dirty="0"/>
              <a:t>It works well for extensible products.</a:t>
            </a:r>
            <a:endParaRPr lang="en-US" sz="1800" noProof="0" dirty="0"/>
          </a:p>
        </p:txBody>
      </p:sp>
      <p:sp>
        <p:nvSpPr>
          <p:cNvPr id="6" name="Content Placeholder 5"/>
          <p:cNvSpPr>
            <a:spLocks noGrp="1"/>
          </p:cNvSpPr>
          <p:nvPr>
            <p:ph sz="quarter" idx="14"/>
          </p:nvPr>
        </p:nvSpPr>
        <p:spPr>
          <a:xfrm>
            <a:off x="6309644" y="3897420"/>
            <a:ext cx="4015455" cy="2075997"/>
          </a:xfrm>
        </p:spPr>
        <p:txBody>
          <a:bodyPr>
            <a:normAutofit/>
          </a:bodyPr>
          <a:lstStyle/>
          <a:p>
            <a:r>
              <a:rPr lang="en-US" sz="1800" b="1" noProof="0" dirty="0"/>
              <a:t>Cons </a:t>
            </a:r>
            <a:endParaRPr lang="en-US" sz="1800" b="1" noProof="0" dirty="0"/>
          </a:p>
          <a:p>
            <a:pPr marL="291465" indent="-291465">
              <a:spcBef>
                <a:spcPts val="1000"/>
              </a:spcBef>
              <a:spcAft>
                <a:spcPts val="0"/>
              </a:spcAft>
              <a:buFont typeface="Arial" panose="020B0604020202020204" pitchFamily="34" charset="0"/>
              <a:buChar char="•"/>
            </a:pPr>
            <a:r>
              <a:rPr lang="en-US" sz="1800" noProof="0" dirty="0"/>
              <a:t>Risk analysis failures can doom the project.</a:t>
            </a:r>
            <a:endParaRPr lang="en-US" sz="1800" noProof="0" dirty="0"/>
          </a:p>
          <a:p>
            <a:pPr marL="291465" indent="-291465">
              <a:spcBef>
                <a:spcPts val="1000"/>
              </a:spcBef>
              <a:spcAft>
                <a:spcPts val="0"/>
              </a:spcAft>
              <a:buFont typeface="Arial" panose="020B0604020202020204" pitchFamily="34" charset="0"/>
              <a:buChar char="•"/>
            </a:pPr>
            <a:r>
              <a:rPr lang="en-US" sz="1800" noProof="0" dirty="0"/>
              <a:t>Project may be hard to manage.</a:t>
            </a:r>
            <a:endParaRPr lang="en-US" sz="1800" noProof="0" dirty="0"/>
          </a:p>
          <a:p>
            <a:pPr marL="291465" indent="-291465">
              <a:spcBef>
                <a:spcPts val="1000"/>
              </a:spcBef>
              <a:spcAft>
                <a:spcPts val="0"/>
              </a:spcAft>
              <a:buFont typeface="Arial" panose="020B0604020202020204" pitchFamily="34" charset="0"/>
              <a:buChar char="•"/>
            </a:pPr>
            <a:r>
              <a:rPr lang="en-US" sz="1800" noProof="0" dirty="0"/>
              <a:t>Requires an expert development team.</a:t>
            </a:r>
            <a:endParaRPr lang="en-US" sz="1800" noProof="0" dirty="0"/>
          </a:p>
        </p:txBody>
      </p:sp>
      <p:sp>
        <p:nvSpPr>
          <p:cNvPr id="7" name="Text Placeholder 6"/>
          <p:cNvSpPr>
            <a:spLocks noGrp="1"/>
          </p:cNvSpPr>
          <p:nvPr>
            <p:ph type="body" sz="quarter" idx="12"/>
          </p:nvPr>
        </p:nvSpPr>
        <p:spPr>
          <a:xfrm>
            <a:off x="4641053" y="6324600"/>
            <a:ext cx="2909895" cy="190500"/>
          </a:xfrm>
        </p:spPr>
        <p:txBody>
          <a:bodyPr/>
          <a:lstStyle/>
          <a:p>
            <a:r>
              <a:rPr lang="en-US" sz="1200" noProof="0" dirty="0">
                <a:hlinkClick r:id="" action="ppaction://noaction"/>
              </a:rPr>
              <a:t>Access the text alternative for slide images.</a:t>
            </a:r>
            <a:endParaRPr lang="en-US" sz="1200" noProof="0" dirty="0"/>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noProof="0" dirty="0">
                <a:latin typeface="Times New Roman" panose="02020603050405020304" pitchFamily="18" charset="0"/>
                <a:cs typeface="Times New Roman" panose="02020603050405020304" pitchFamily="18" charset="0"/>
              </a:rPr>
              <a:t>Chapter 3</a:t>
            </a:r>
            <a:endParaRPr lang="en-US" noProof="0" dirty="0">
              <a:latin typeface="Times New Roman" panose="02020603050405020304" pitchFamily="18" charset="0"/>
              <a:cs typeface="Times New Roman" panose="02020603050405020304" pitchFamily="18" charset="0"/>
            </a:endParaRPr>
          </a:p>
        </p:txBody>
      </p:sp>
      <p:sp>
        <p:nvSpPr>
          <p:cNvPr id="13" name="Subtitle 12"/>
          <p:cNvSpPr>
            <a:spLocks noGrp="1"/>
          </p:cNvSpPr>
          <p:nvPr>
            <p:ph type="subTitle" idx="1"/>
          </p:nvPr>
        </p:nvSpPr>
        <p:spPr/>
        <p:txBody>
          <a:bodyPr/>
          <a:lstStyle/>
          <a:p>
            <a:r>
              <a:rPr lang="en-US" noProof="0" dirty="0"/>
              <a:t>Agility and Process</a:t>
            </a:r>
            <a:endParaRPr lang="en-US" noProof="0" dirty="0"/>
          </a:p>
        </p:txBody>
      </p:sp>
      <p:sp>
        <p:nvSpPr>
          <p:cNvPr id="14" name="Text Placeholder 13"/>
          <p:cNvSpPr>
            <a:spLocks noGrp="1"/>
          </p:cNvSpPr>
          <p:nvPr>
            <p:ph type="body" sz="quarter" idx="10"/>
          </p:nvPr>
        </p:nvSpPr>
        <p:spPr/>
        <p:txBody>
          <a:bodyPr/>
          <a:lstStyle/>
          <a:p>
            <a:r>
              <a:rPr lang="en-US" noProof="0" dirty="0">
                <a:latin typeface="Times New Roman" panose="02020603050405020304" pitchFamily="18" charset="0"/>
                <a:cs typeface="Times New Roman" panose="02020603050405020304" pitchFamily="18" charset="0"/>
              </a:rPr>
              <a:t>Part 1 - The Software Process</a:t>
            </a:r>
            <a:endParaRPr lang="en-US" noProof="0" dirty="0">
              <a:latin typeface="Times New Roman" panose="02020603050405020304" pitchFamily="18" charset="0"/>
              <a:cs typeface="Times New Roman" panose="02020603050405020304" pitchFamily="18" charset="0"/>
            </a:endParaRPr>
          </a:p>
        </p:txBody>
      </p:sp>
      <p:pic>
        <p:nvPicPr>
          <p:cNvPr id="4" name="Picture Placeholder 3" descr="Software Engineering-A Practitioner's Approach, 9e by Roger S. Pressman and Bruce R. Maxim"/>
          <p:cNvPicPr>
            <a:picLocks noGrp="1" noChangeAspect="1"/>
          </p:cNvPicPr>
          <p:nvPr>
            <p:ph type="pic" sz="quarter" idx="11"/>
          </p:nvPr>
        </p:nvPicPr>
        <p:blipFill>
          <a:blip r:embed="rId1">
            <a:extLst>
              <a:ext uri="{28A0092B-C50C-407E-A947-70E740481C1C}">
                <a14:useLocalDpi xmlns:a14="http://schemas.microsoft.com/office/drawing/2010/main" val="0"/>
              </a:ext>
            </a:extLst>
          </a:blip>
          <a:srcRect t="2502" b="2502"/>
          <a:stretch>
            <a:fillRect/>
          </a:stretch>
        </p:blipFill>
        <p:spPr>
          <a:xfrm>
            <a:off x="5962835" y="1175021"/>
            <a:ext cx="4229100" cy="4976453"/>
          </a:xfrm>
        </p:spPr>
      </p:pic>
      <p:sp>
        <p:nvSpPr>
          <p:cNvPr id="6" name="Footer Placeholder 5"/>
          <p:cNvSpPr>
            <a:spLocks noGrp="1"/>
          </p:cNvSpPr>
          <p:nvPr>
            <p:ph type="ftr" sz="quarter" idx="12"/>
          </p:nvPr>
        </p:nvSpPr>
        <p:spPr>
          <a:xfrm>
            <a:off x="1524000" y="6478439"/>
            <a:ext cx="9144000" cy="379562"/>
          </a:xfrm>
        </p:spPr>
        <p:txBody>
          <a:bodyPr/>
          <a:lstStyle/>
          <a:p>
            <a:pPr defTabSz="457200">
              <a:spcBef>
                <a:spcPct val="20000"/>
              </a:spcBef>
              <a:defRPr/>
            </a:pPr>
            <a:r>
              <a:rPr lang="en-US" dirty="0">
                <a:latin typeface="Times New Roman" panose="02020603050405020304" pitchFamily="18" charset="0"/>
                <a:cs typeface="Times New Roman" panose="02020603050405020304" pitchFamily="18" charset="0"/>
              </a:rPr>
              <a:t>© 2020 McGraw Hill. All rights reserved. Authorized only for instructor use in the classroom.</a:t>
            </a:r>
            <a:endParaRPr lang="en-US" dirty="0">
              <a:latin typeface="Times New Roman" panose="02020603050405020304" pitchFamily="18" charset="0"/>
              <a:cs typeface="Times New Roman" panose="02020603050405020304" pitchFamily="18" charset="0"/>
            </a:endParaRPr>
          </a:p>
          <a:p>
            <a:pPr defTabSz="457200">
              <a:spcBef>
                <a:spcPct val="20000"/>
              </a:spcBef>
              <a:defRPr/>
            </a:pPr>
            <a:r>
              <a:rPr lang="en-US" dirty="0">
                <a:latin typeface="Times New Roman" panose="02020603050405020304" pitchFamily="18" charset="0"/>
                <a:cs typeface="Times New Roman" panose="02020603050405020304" pitchFamily="18" charset="0"/>
              </a:rPr>
              <a:t>No reproduction or further distribution permitted without the prior written consent of McGraw Hill.</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latin typeface="Times New Roman" panose="02020603050405020304" pitchFamily="18" charset="0"/>
                <a:ea typeface="Tahoma" panose="020B0604030504040204" pitchFamily="34" charset="0"/>
                <a:cs typeface="Times New Roman" panose="02020603050405020304" pitchFamily="18" charset="0"/>
              </a:rPr>
              <a:t>- What is </a:t>
            </a:r>
            <a:r>
              <a:rPr lang="en-US" sz="4000" noProof="0" dirty="0">
                <a:highlight>
                  <a:srgbClr val="FFFF00"/>
                </a:highlight>
                <a:latin typeface="Times New Roman" panose="02020603050405020304" pitchFamily="18" charset="0"/>
                <a:ea typeface="Tahoma" panose="020B0604030504040204" pitchFamily="34" charset="0"/>
                <a:cs typeface="Times New Roman" panose="02020603050405020304" pitchFamily="18" charset="0"/>
              </a:rPr>
              <a:t>Agility</a:t>
            </a:r>
            <a:r>
              <a:rPr lang="en-US" sz="4000" noProof="0" dirty="0">
                <a:latin typeface="Times New Roman" panose="02020603050405020304" pitchFamily="18" charset="0"/>
                <a:ea typeface="Tahoma" panose="020B0604030504040204" pitchFamily="34" charset="0"/>
                <a:cs typeface="Times New Roman" panose="02020603050405020304" pitchFamily="18" charset="0"/>
              </a:rPr>
              <a:t>? </a:t>
            </a:r>
            <a:r>
              <a:rPr lang="zh-CN" altLang="en-US" sz="4000" noProof="0" dirty="0">
                <a:latin typeface="Times New Roman" panose="02020603050405020304" pitchFamily="18" charset="0"/>
                <a:ea typeface="Tahoma" panose="020B0604030504040204" pitchFamily="34" charset="0"/>
                <a:cs typeface="Times New Roman" panose="02020603050405020304" pitchFamily="18" charset="0"/>
              </a:rPr>
              <a:t>略讲</a:t>
            </a:r>
            <a:endParaRPr lang="zh-CN" altLang="en-US" sz="4000" noProof="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Content Placeholder 3"/>
          <p:cNvSpPr>
            <a:spLocks noGrp="1"/>
          </p:cNvSpPr>
          <p:nvPr>
            <p:ph sz="quarter" idx="11"/>
          </p:nvPr>
        </p:nvSpPr>
        <p:spPr>
          <a:xfrm>
            <a:off x="1866900" y="1145135"/>
            <a:ext cx="8458200" cy="2617239"/>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ea typeface="Tahoma" panose="020B0604030504040204" pitchFamily="34" charset="0"/>
                <a:cs typeface="Times New Roman" panose="02020603050405020304" pitchFamily="18" charset="0"/>
              </a:rPr>
              <a:t>Effective (rapid and adaptive) response to change.</a:t>
            </a:r>
            <a:endParaRPr lang="en-US" altLang="en-US" sz="2400" noProof="0" dirty="0">
              <a:latin typeface="Times New Roman" panose="02020603050405020304" pitchFamily="18" charset="0"/>
              <a:ea typeface="Tahoma" panose="020B0604030504040204" pitchFamily="34"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ea typeface="Tahoma" panose="020B0604030504040204" pitchFamily="34" charset="0"/>
                <a:cs typeface="Times New Roman" panose="02020603050405020304" pitchFamily="18" charset="0"/>
              </a:rPr>
              <a:t>Effective communication among all stakeholders.</a:t>
            </a:r>
            <a:endParaRPr lang="en-US" altLang="en-US" sz="2400" noProof="0" dirty="0">
              <a:latin typeface="Times New Roman" panose="02020603050405020304" pitchFamily="18" charset="0"/>
              <a:ea typeface="Tahoma" panose="020B0604030504040204" pitchFamily="34"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ea typeface="Tahoma" panose="020B0604030504040204" pitchFamily="34" charset="0"/>
                <a:cs typeface="Times New Roman" panose="02020603050405020304" pitchFamily="18" charset="0"/>
              </a:rPr>
              <a:t>Drawing the customer onto the team.</a:t>
            </a:r>
            <a:endParaRPr lang="en-US" altLang="en-US" sz="2400" noProof="0" dirty="0">
              <a:latin typeface="Times New Roman" panose="02020603050405020304" pitchFamily="18" charset="0"/>
              <a:ea typeface="Tahoma" panose="020B0604030504040204" pitchFamily="34"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ea typeface="Tahoma" panose="020B0604030504040204" pitchFamily="34" charset="0"/>
                <a:cs typeface="Times New Roman" panose="02020603050405020304" pitchFamily="18" charset="0"/>
              </a:rPr>
              <a:t>Organizing a team so that it is in control of the work performed.</a:t>
            </a:r>
            <a:endParaRPr lang="en-US" altLang="en-US" sz="2400" noProof="0" dirty="0">
              <a:latin typeface="Times New Roman" panose="02020603050405020304" pitchFamily="18" charset="0"/>
              <a:ea typeface="Tahoma" panose="020B0604030504040204" pitchFamily="34"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ea typeface="Tahoma" panose="020B0604030504040204" pitchFamily="34" charset="0"/>
                <a:cs typeface="Times New Roman" panose="02020603050405020304" pitchFamily="18" charset="0"/>
              </a:rPr>
              <a:t>Rapid, incremental delivery of software.</a:t>
            </a:r>
            <a:endParaRPr lang="en-US" altLang="en-US" sz="2400" noProof="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ea typeface="Tahoma" panose="020B0604030504040204" pitchFamily="34" charset="0"/>
                <a:cs typeface="Times New Roman" panose="02020603050405020304" pitchFamily="18" charset="0"/>
              </a:rPr>
            </a:fld>
            <a:endParaRPr lang="en-US" dirty="0">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latin typeface="Times New Roman" panose="02020603050405020304" pitchFamily="18" charset="0"/>
                <a:cs typeface="Times New Roman" panose="02020603050405020304" pitchFamily="18" charset="0"/>
              </a:rPr>
              <a:t>- </a:t>
            </a:r>
            <a:r>
              <a:rPr lang="en-US" sz="4000" noProof="0" dirty="0">
                <a:highlight>
                  <a:srgbClr val="FFFF00"/>
                </a:highlight>
                <a:latin typeface="Times New Roman" panose="02020603050405020304" pitchFamily="18" charset="0"/>
                <a:cs typeface="Times New Roman" panose="02020603050405020304" pitchFamily="18" charset="0"/>
              </a:rPr>
              <a:t>What is an Agile Process</a:t>
            </a:r>
            <a:r>
              <a:rPr lang="en-US" sz="4000" noProof="0" dirty="0">
                <a:latin typeface="Times New Roman" panose="02020603050405020304" pitchFamily="18" charset="0"/>
                <a:cs typeface="Times New Roman" panose="02020603050405020304" pitchFamily="18" charset="0"/>
              </a:rPr>
              <a:t>?</a:t>
            </a:r>
            <a:endParaRPr lang="en-US" sz="4000" noProof="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162229"/>
            <a:ext cx="8458200" cy="4739969"/>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altLang="en-US" sz="2400" noProof="0" dirty="0">
                <a:highlight>
                  <a:srgbClr val="FFFF00"/>
                </a:highlight>
                <a:latin typeface="Times New Roman" panose="02020603050405020304" pitchFamily="18" charset="0"/>
                <a:cs typeface="Times New Roman" panose="02020603050405020304" pitchFamily="18" charset="0"/>
              </a:rPr>
              <a:t>Driven </a:t>
            </a:r>
            <a:r>
              <a:rPr lang="en-US" altLang="en-US" sz="2400" noProof="0" dirty="0">
                <a:latin typeface="Times New Roman" panose="02020603050405020304" pitchFamily="18" charset="0"/>
                <a:cs typeface="Times New Roman" panose="02020603050405020304" pitchFamily="18" charset="0"/>
              </a:rPr>
              <a:t>by customer descriptions of what is required (scenarios).</a:t>
            </a:r>
            <a:endParaRPr lang="en-US"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Customer </a:t>
            </a:r>
            <a:r>
              <a:rPr lang="en-US" altLang="en-US" sz="2400" noProof="0" dirty="0">
                <a:highlight>
                  <a:srgbClr val="FFFF00"/>
                </a:highlight>
                <a:latin typeface="Times New Roman" panose="02020603050405020304" pitchFamily="18" charset="0"/>
                <a:cs typeface="Times New Roman" panose="02020603050405020304" pitchFamily="18" charset="0"/>
              </a:rPr>
              <a:t>feedback </a:t>
            </a:r>
            <a:r>
              <a:rPr lang="en-US" altLang="en-US" sz="2400" noProof="0" dirty="0">
                <a:latin typeface="Times New Roman" panose="02020603050405020304" pitchFamily="18" charset="0"/>
                <a:cs typeface="Times New Roman" panose="02020603050405020304" pitchFamily="18" charset="0"/>
              </a:rPr>
              <a:t>is frequent and acted on.</a:t>
            </a:r>
            <a:endParaRPr lang="en-US"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Recognizes that plans are </a:t>
            </a:r>
            <a:r>
              <a:rPr lang="en-US" altLang="en-US" sz="2400" noProof="0" dirty="0">
                <a:highlight>
                  <a:srgbClr val="FFFF00"/>
                </a:highlight>
                <a:latin typeface="Times New Roman" panose="02020603050405020304" pitchFamily="18" charset="0"/>
                <a:cs typeface="Times New Roman" panose="02020603050405020304" pitchFamily="18" charset="0"/>
              </a:rPr>
              <a:t>short-lived</a:t>
            </a:r>
            <a:r>
              <a:rPr lang="en-US" altLang="en-US" sz="2400" noProof="0" dirty="0">
                <a:latin typeface="Times New Roman" panose="02020603050405020304" pitchFamily="18" charset="0"/>
                <a:cs typeface="Times New Roman" panose="02020603050405020304" pitchFamily="18" charset="0"/>
              </a:rPr>
              <a:t>.</a:t>
            </a:r>
            <a:endParaRPr lang="en-US"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Develops software iteratively with a heavy emphasis on </a:t>
            </a:r>
            <a:r>
              <a:rPr lang="en-US" altLang="en-US" sz="2400" noProof="0" dirty="0">
                <a:highlight>
                  <a:srgbClr val="FFFF00"/>
                </a:highlight>
                <a:latin typeface="Times New Roman" panose="02020603050405020304" pitchFamily="18" charset="0"/>
                <a:cs typeface="Times New Roman" panose="02020603050405020304" pitchFamily="18" charset="0"/>
              </a:rPr>
              <a:t>construction activities</a:t>
            </a:r>
            <a:r>
              <a:rPr lang="en-US" altLang="en-US" sz="2400" noProof="0" dirty="0">
                <a:latin typeface="Times New Roman" panose="02020603050405020304" pitchFamily="18" charset="0"/>
                <a:cs typeface="Times New Roman" panose="02020603050405020304" pitchFamily="18" charset="0"/>
              </a:rPr>
              <a:t>.</a:t>
            </a:r>
            <a:endParaRPr lang="en-US"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Delivers multiple ‘software increments’ as executable </a:t>
            </a:r>
            <a:r>
              <a:rPr lang="en-US" altLang="en-US" sz="2400" noProof="0" dirty="0">
                <a:highlight>
                  <a:srgbClr val="FFFF00"/>
                </a:highlight>
                <a:latin typeface="Times New Roman" panose="02020603050405020304" pitchFamily="18" charset="0"/>
                <a:cs typeface="Times New Roman" panose="02020603050405020304" pitchFamily="18" charset="0"/>
              </a:rPr>
              <a:t>prototypes</a:t>
            </a:r>
            <a:r>
              <a:rPr lang="en-US" altLang="en-US" sz="2400" noProof="0" dirty="0">
                <a:latin typeface="Times New Roman" panose="02020603050405020304" pitchFamily="18" charset="0"/>
                <a:cs typeface="Times New Roman" panose="02020603050405020304" pitchFamily="18" charset="0"/>
              </a:rPr>
              <a:t>.</a:t>
            </a:r>
            <a:endParaRPr lang="en-US"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Adapts as project or technical changes occur.</a:t>
            </a:r>
            <a:endParaRPr lang="en-US" altLang="en-US" sz="24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noProof="0" dirty="0">
                <a:latin typeface="Times New Roman" panose="02020603050405020304" pitchFamily="18" charset="0"/>
                <a:cs typeface="Times New Roman" panose="02020603050405020304" pitchFamily="18" charset="0"/>
              </a:rPr>
              <a:t>- Scrum Framework </a:t>
            </a:r>
            <a:r>
              <a:rPr lang="zh-CN" altLang="en-US" sz="4000" noProof="0" dirty="0">
                <a:latin typeface="Times New Roman" panose="02020603050405020304" pitchFamily="18" charset="0"/>
                <a:cs typeface="Times New Roman" panose="02020603050405020304" pitchFamily="18" charset="0"/>
              </a:rPr>
              <a:t>敏捷开发的</a:t>
            </a:r>
            <a:r>
              <a:rPr lang="zh-CN" altLang="en-US" sz="4000" noProof="0" dirty="0">
                <a:latin typeface="Times New Roman" panose="02020603050405020304" pitchFamily="18" charset="0"/>
                <a:cs typeface="Times New Roman" panose="02020603050405020304" pitchFamily="18" charset="0"/>
              </a:rPr>
              <a:t>具体做法</a:t>
            </a:r>
            <a:endParaRPr lang="zh-CN" altLang="en-US" sz="4000" noProof="0" dirty="0">
              <a:latin typeface="Times New Roman" panose="02020603050405020304" pitchFamily="18" charset="0"/>
              <a:cs typeface="Times New Roman" panose="02020603050405020304" pitchFamily="18" charset="0"/>
            </a:endParaRPr>
          </a:p>
        </p:txBody>
      </p:sp>
      <p:pic>
        <p:nvPicPr>
          <p:cNvPr id="10" name="Picture 9" descr="An illustration displays scrum framework with product backlog and sprint backlog. "/>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10632" y="1427869"/>
            <a:ext cx="7671404" cy="3951929"/>
          </a:xfrm>
          <a:prstGeom prst="rect">
            <a:avLst/>
          </a:prstGeom>
        </p:spPr>
      </p:pic>
      <p:sp>
        <p:nvSpPr>
          <p:cNvPr id="7" name="Text Placeholder 6"/>
          <p:cNvSpPr>
            <a:spLocks noGrp="1"/>
          </p:cNvSpPr>
          <p:nvPr>
            <p:ph type="body" sz="quarter" idx="12"/>
          </p:nvPr>
        </p:nvSpPr>
        <p:spPr>
          <a:xfrm>
            <a:off x="4641053" y="6324600"/>
            <a:ext cx="2909895" cy="190500"/>
          </a:xfrm>
        </p:spPr>
        <p:txBody>
          <a:bodyPr/>
          <a:lstStyle/>
          <a:p>
            <a:r>
              <a:rPr lang="en-US" sz="1200" noProof="0" dirty="0">
                <a:latin typeface="Times New Roman" panose="02020603050405020304" pitchFamily="18" charset="0"/>
                <a:cs typeface="Times New Roman" panose="02020603050405020304" pitchFamily="18" charset="0"/>
                <a:hlinkClick r:id="rId2" action="ppaction://hlinksldjump"/>
              </a:rPr>
              <a:t>Access the text alternative for slide images.</a:t>
            </a:r>
            <a:endParaRPr lang="en-US" sz="12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304800"/>
            <a:ext cx="8458200" cy="678611"/>
          </a:xfrm>
        </p:spPr>
        <p:txBody>
          <a:bodyPr>
            <a:noAutofit/>
          </a:bodyPr>
          <a:lstStyle/>
          <a:p>
            <a:r>
              <a:rPr lang="en-US" sz="3600" noProof="0" dirty="0">
                <a:highlight>
                  <a:srgbClr val="FFFF00"/>
                </a:highlight>
              </a:rPr>
              <a:t>Nature of Software – Defining Software</a:t>
            </a:r>
            <a:endParaRPr lang="en-US" sz="3600" noProof="0" dirty="0">
              <a:highlight>
                <a:srgbClr val="FFFF00"/>
              </a:highlight>
            </a:endParaRPr>
          </a:p>
        </p:txBody>
      </p:sp>
      <p:sp>
        <p:nvSpPr>
          <p:cNvPr id="4" name="Content Placeholder 3"/>
          <p:cNvSpPr>
            <a:spLocks noGrp="1"/>
          </p:cNvSpPr>
          <p:nvPr>
            <p:ph sz="quarter" idx="11"/>
          </p:nvPr>
        </p:nvSpPr>
        <p:spPr>
          <a:xfrm>
            <a:off x="1866900" y="1276709"/>
            <a:ext cx="8458200" cy="3476162"/>
          </a:xfrm>
        </p:spPr>
        <p:txBody>
          <a:bodyPr vert="horz" lIns="91440" tIns="45720" rIns="91440" bIns="45720" rtlCol="0">
            <a:noAutofit/>
          </a:bodyPr>
          <a:lstStyle/>
          <a:p>
            <a:pPr>
              <a:spcBef>
                <a:spcPct val="50000"/>
              </a:spcBef>
            </a:pPr>
            <a:r>
              <a:rPr lang="en-US" altLang="en-US" sz="2400" i="1" noProof="0" dirty="0">
                <a:solidFill>
                  <a:schemeClr val="tx1"/>
                </a:solidFill>
              </a:rPr>
              <a:t>Software is:</a:t>
            </a:r>
            <a:endParaRPr lang="en-US" altLang="en-US" sz="2400" i="1" noProof="0" dirty="0">
              <a:solidFill>
                <a:schemeClr val="tx1"/>
              </a:solidFill>
            </a:endParaRPr>
          </a:p>
          <a:p>
            <a:pPr marL="403225" indent="-403225">
              <a:spcBef>
                <a:spcPts val="1000"/>
              </a:spcBef>
              <a:spcAft>
                <a:spcPts val="0"/>
              </a:spcAft>
              <a:buFont typeface="+mj-lt"/>
              <a:buAutoNum type="arabicParenR"/>
            </a:pPr>
            <a:r>
              <a:rPr lang="en-US" altLang="en-US" sz="2400" i="1" noProof="0" dirty="0">
                <a:solidFill>
                  <a:schemeClr val="tx1"/>
                </a:solidFill>
                <a:highlight>
                  <a:srgbClr val="FFFF00"/>
                </a:highlight>
              </a:rPr>
              <a:t>Instructions </a:t>
            </a:r>
            <a:r>
              <a:rPr lang="en-US" altLang="en-US" sz="2400" i="1" noProof="0" dirty="0">
                <a:solidFill>
                  <a:schemeClr val="tx1"/>
                </a:solidFill>
              </a:rPr>
              <a:t>(computer programs) that when executed provide desired features, function, and performance;</a:t>
            </a:r>
            <a:endParaRPr lang="en-US" altLang="en-US" sz="2400" i="1" noProof="0" dirty="0">
              <a:solidFill>
                <a:schemeClr val="tx1"/>
              </a:solidFill>
            </a:endParaRPr>
          </a:p>
          <a:p>
            <a:pPr marL="403225" indent="-403225">
              <a:spcBef>
                <a:spcPts val="1000"/>
              </a:spcBef>
              <a:spcAft>
                <a:spcPts val="0"/>
              </a:spcAft>
              <a:buFont typeface="+mj-lt"/>
              <a:buAutoNum type="arabicParenR"/>
            </a:pPr>
            <a:r>
              <a:rPr lang="en-US" altLang="en-US" sz="2400" i="1" noProof="0" dirty="0">
                <a:solidFill>
                  <a:schemeClr val="tx1"/>
                </a:solidFill>
                <a:highlight>
                  <a:srgbClr val="FFFF00"/>
                </a:highlight>
              </a:rPr>
              <a:t>Data structures</a:t>
            </a:r>
            <a:r>
              <a:rPr lang="en-US" altLang="en-US" sz="2400" i="1" noProof="0" dirty="0">
                <a:solidFill>
                  <a:schemeClr val="tx1"/>
                </a:solidFill>
              </a:rPr>
              <a:t> that enable the programs to adequately manipulate information.</a:t>
            </a:r>
            <a:endParaRPr lang="en-US" altLang="en-US" sz="2400" i="1" noProof="0" dirty="0">
              <a:solidFill>
                <a:schemeClr val="tx1"/>
              </a:solidFill>
            </a:endParaRPr>
          </a:p>
          <a:p>
            <a:pPr marL="403225" indent="-403225">
              <a:spcBef>
                <a:spcPts val="1000"/>
              </a:spcBef>
              <a:spcAft>
                <a:spcPts val="0"/>
              </a:spcAft>
              <a:buFont typeface="+mj-lt"/>
              <a:buAutoNum type="arabicParenR"/>
            </a:pPr>
            <a:r>
              <a:rPr lang="en-US" altLang="en-US" sz="2400" i="1" dirty="0">
                <a:solidFill>
                  <a:schemeClr val="tx1"/>
                </a:solidFill>
                <a:highlight>
                  <a:srgbClr val="FFFF00"/>
                </a:highlight>
              </a:rPr>
              <a:t>D</a:t>
            </a:r>
            <a:r>
              <a:rPr lang="en-US" altLang="en-US" sz="2400" i="1" noProof="0" dirty="0" err="1">
                <a:solidFill>
                  <a:schemeClr val="tx1"/>
                </a:solidFill>
                <a:highlight>
                  <a:srgbClr val="FFFF00"/>
                </a:highlight>
              </a:rPr>
              <a:t>ocumentation</a:t>
            </a:r>
            <a:r>
              <a:rPr lang="en-US" altLang="en-US" sz="2400" i="1" noProof="0" dirty="0">
                <a:solidFill>
                  <a:schemeClr val="tx1"/>
                </a:solidFill>
                <a:highlight>
                  <a:srgbClr val="FFFF00"/>
                </a:highlight>
              </a:rPr>
              <a:t> </a:t>
            </a:r>
            <a:r>
              <a:rPr lang="en-US" altLang="en-US" sz="2400" i="1" noProof="0" dirty="0">
                <a:solidFill>
                  <a:schemeClr val="tx1"/>
                </a:solidFill>
              </a:rPr>
              <a:t>that describes the operation and use of the programs.</a:t>
            </a:r>
            <a:endParaRPr lang="en-US" altLang="en-US" sz="2400" noProof="0" dirty="0">
              <a:solidFill>
                <a:schemeClr val="tx1"/>
              </a:solidFill>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latin typeface="Times New Roman" panose="02020603050405020304" pitchFamily="18" charset="0"/>
                <a:cs typeface="Times New Roman" panose="02020603050405020304" pitchFamily="18" charset="0"/>
              </a:rPr>
              <a:t>- </a:t>
            </a:r>
            <a:r>
              <a:rPr lang="en-US" sz="4000" noProof="0" dirty="0">
                <a:highlight>
                  <a:srgbClr val="FFFF00"/>
                </a:highlight>
                <a:latin typeface="Times New Roman" panose="02020603050405020304" pitchFamily="18" charset="0"/>
                <a:cs typeface="Times New Roman" panose="02020603050405020304" pitchFamily="18" charset="0"/>
              </a:rPr>
              <a:t>Scrum Details</a:t>
            </a:r>
            <a:endParaRPr lang="en-US" sz="4000" noProof="0" dirty="0">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76709"/>
            <a:ext cx="4610840" cy="4781191"/>
          </a:xfrm>
        </p:spPr>
        <p:txBody>
          <a:bodyPr vert="horz" lIns="91440" tIns="45720" rIns="91440" bIns="45720" rtlCol="0">
            <a:noAutofit/>
          </a:bodyPr>
          <a:lstStyle/>
          <a:p>
            <a:pPr marL="291465" indent="-291465" rtl="0" eaLnBrk="1" latinLnBrk="0" hangingPunct="1">
              <a:spcBef>
                <a:spcPts val="1000"/>
              </a:spcBef>
              <a:spcAft>
                <a:spcPts val="0"/>
              </a:spcAft>
              <a:buFont typeface="Arial" panose="020B0604020202020204" pitchFamily="34" charset="0"/>
              <a:buChar char="•"/>
            </a:pPr>
            <a:r>
              <a:rPr lang="en-US" sz="1800" b="1" kern="1200" noProof="0" dirty="0">
                <a:solidFill>
                  <a:schemeClr val="tx2"/>
                </a:solidFill>
                <a:effectLst/>
                <a:latin typeface="Times New Roman" panose="02020603050405020304" pitchFamily="18" charset="0"/>
                <a:cs typeface="Times New Roman" panose="02020603050405020304" pitchFamily="18" charset="0"/>
              </a:rPr>
              <a:t>Backlog Refinement Meeting </a:t>
            </a:r>
            <a:r>
              <a:rPr lang="en-US" sz="1800" kern="1200" noProof="0" dirty="0">
                <a:solidFill>
                  <a:schemeClr val="tx2"/>
                </a:solidFill>
                <a:effectLst/>
                <a:latin typeface="Times New Roman" panose="02020603050405020304" pitchFamily="18" charset="0"/>
                <a:cs typeface="Times New Roman" panose="02020603050405020304" pitchFamily="18" charset="0"/>
              </a:rPr>
              <a:t>Developers work with stakeholders to create product backlog.</a:t>
            </a:r>
            <a:endParaRPr lang="en-US" sz="1800" noProof="0" dirty="0">
              <a:effectLst/>
              <a:latin typeface="Times New Roman" panose="02020603050405020304" pitchFamily="18" charset="0"/>
              <a:cs typeface="Times New Roman" panose="02020603050405020304" pitchFamily="18" charset="0"/>
            </a:endParaRPr>
          </a:p>
          <a:p>
            <a:pPr marL="291465" indent="-291465" rtl="0" eaLnBrk="1" latinLnBrk="0" hangingPunct="1">
              <a:spcBef>
                <a:spcPts val="1000"/>
              </a:spcBef>
              <a:spcAft>
                <a:spcPts val="0"/>
              </a:spcAft>
              <a:buFont typeface="Arial" panose="020B0604020202020204" pitchFamily="34" charset="0"/>
              <a:buChar char="•"/>
            </a:pPr>
            <a:r>
              <a:rPr lang="en-US" sz="1800" b="1" kern="1200" noProof="0" dirty="0">
                <a:solidFill>
                  <a:schemeClr val="tx2"/>
                </a:solidFill>
                <a:effectLst/>
                <a:latin typeface="Times New Roman" panose="02020603050405020304" pitchFamily="18" charset="0"/>
                <a:cs typeface="Times New Roman" panose="02020603050405020304" pitchFamily="18" charset="0"/>
              </a:rPr>
              <a:t>Sprint Planning Meeting </a:t>
            </a:r>
            <a:r>
              <a:rPr lang="en-US" sz="1800" kern="1200" noProof="0" dirty="0">
                <a:solidFill>
                  <a:schemeClr val="tx2"/>
                </a:solidFill>
                <a:effectLst/>
                <a:latin typeface="Times New Roman" panose="02020603050405020304" pitchFamily="18" charset="0"/>
                <a:cs typeface="Times New Roman" panose="02020603050405020304" pitchFamily="18" charset="0"/>
              </a:rPr>
              <a:t>Backlog partitioned into “sprints” derived from backlog and next sprint defined.</a:t>
            </a:r>
            <a:endParaRPr lang="en-US" sz="1800" noProof="0" dirty="0">
              <a:effectLst/>
              <a:latin typeface="Times New Roman" panose="02020603050405020304" pitchFamily="18" charset="0"/>
              <a:cs typeface="Times New Roman" panose="02020603050405020304" pitchFamily="18" charset="0"/>
            </a:endParaRPr>
          </a:p>
          <a:p>
            <a:pPr marL="291465" indent="-291465" rtl="0" eaLnBrk="1" latinLnBrk="0" hangingPunct="1">
              <a:spcBef>
                <a:spcPts val="1000"/>
              </a:spcBef>
              <a:spcAft>
                <a:spcPts val="0"/>
              </a:spcAft>
              <a:buFont typeface="Arial" panose="020B0604020202020204" pitchFamily="34" charset="0"/>
              <a:buChar char="•"/>
            </a:pPr>
            <a:r>
              <a:rPr lang="en-US" sz="1800" b="1" kern="1200" noProof="0" dirty="0">
                <a:solidFill>
                  <a:schemeClr val="tx2"/>
                </a:solidFill>
                <a:effectLst/>
                <a:latin typeface="Times New Roman" panose="02020603050405020304" pitchFamily="18" charset="0"/>
                <a:cs typeface="Times New Roman" panose="02020603050405020304" pitchFamily="18" charset="0"/>
              </a:rPr>
              <a:t>Daily Scrum Meeting </a:t>
            </a:r>
            <a:r>
              <a:rPr lang="en-US" sz="1800" kern="1200" noProof="0" dirty="0">
                <a:solidFill>
                  <a:schemeClr val="tx2"/>
                </a:solidFill>
                <a:effectLst/>
                <a:latin typeface="Times New Roman" panose="02020603050405020304" pitchFamily="18" charset="0"/>
                <a:cs typeface="Times New Roman" panose="02020603050405020304" pitchFamily="18" charset="0"/>
              </a:rPr>
              <a:t>Team members synchronize their activities and plan work day (15 minutes max).</a:t>
            </a:r>
            <a:endParaRPr lang="en-US" sz="1800" noProof="0" dirty="0">
              <a:effectLst/>
              <a:latin typeface="Times New Roman" panose="02020603050405020304" pitchFamily="18" charset="0"/>
              <a:cs typeface="Times New Roman" panose="02020603050405020304" pitchFamily="18" charset="0"/>
            </a:endParaRPr>
          </a:p>
          <a:p>
            <a:pPr marL="291465" indent="-291465" rtl="0" eaLnBrk="1" latinLnBrk="0" hangingPunct="1">
              <a:spcBef>
                <a:spcPts val="1000"/>
              </a:spcBef>
              <a:spcAft>
                <a:spcPts val="0"/>
              </a:spcAft>
              <a:buFont typeface="Arial" panose="020B0604020202020204" pitchFamily="34" charset="0"/>
              <a:buChar char="•"/>
            </a:pPr>
            <a:r>
              <a:rPr lang="en-US" sz="1800" b="1" kern="1200" noProof="0" dirty="0">
                <a:solidFill>
                  <a:schemeClr val="tx2"/>
                </a:solidFill>
                <a:effectLst/>
                <a:latin typeface="Times New Roman" panose="02020603050405020304" pitchFamily="18" charset="0"/>
                <a:cs typeface="Times New Roman" panose="02020603050405020304" pitchFamily="18" charset="0"/>
              </a:rPr>
              <a:t>Sprint Review </a:t>
            </a:r>
            <a:r>
              <a:rPr lang="en-US" sz="1800" kern="1200" noProof="0" dirty="0">
                <a:solidFill>
                  <a:schemeClr val="tx2"/>
                </a:solidFill>
                <a:effectLst/>
                <a:latin typeface="Times New Roman" panose="02020603050405020304" pitchFamily="18" charset="0"/>
                <a:cs typeface="Times New Roman" panose="02020603050405020304" pitchFamily="18" charset="0"/>
              </a:rPr>
              <a:t>Prototype “demos” are delivered to the stakeholders for approval or rejection.</a:t>
            </a:r>
            <a:endParaRPr lang="en-US" sz="1800" noProof="0" dirty="0">
              <a:effectLst/>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1800" b="1" kern="1200" noProof="0" dirty="0">
                <a:solidFill>
                  <a:schemeClr val="tx2"/>
                </a:solidFill>
                <a:effectLst/>
                <a:latin typeface="Times New Roman" panose="02020603050405020304" pitchFamily="18" charset="0"/>
                <a:cs typeface="Times New Roman" panose="02020603050405020304" pitchFamily="18" charset="0"/>
              </a:rPr>
              <a:t>Sprint Retrospective </a:t>
            </a:r>
            <a:r>
              <a:rPr lang="en-US" sz="1800" kern="1200" noProof="0" dirty="0">
                <a:solidFill>
                  <a:schemeClr val="tx2"/>
                </a:solidFill>
                <a:effectLst/>
                <a:latin typeface="Times New Roman" panose="02020603050405020304" pitchFamily="18" charset="0"/>
                <a:cs typeface="Times New Roman" panose="02020603050405020304" pitchFamily="18" charset="0"/>
              </a:rPr>
              <a:t>After sprint is complete, team considers what went well and what needs improvement.</a:t>
            </a:r>
            <a:endParaRPr lang="en-US" altLang="en-US" sz="1800" noProof="0" dirty="0">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sz="quarter" idx="14"/>
          </p:nvPr>
        </p:nvSpPr>
        <p:spPr>
          <a:xfrm>
            <a:off x="6625330" y="1276708"/>
            <a:ext cx="3589909" cy="1919253"/>
          </a:xfrm>
        </p:spPr>
        <p:txBody>
          <a:bodyPr>
            <a:noAutofit/>
          </a:bodyPr>
          <a:lstStyle/>
          <a:p>
            <a:r>
              <a:rPr lang="en-US" sz="1800" b="1" noProof="0" dirty="0">
                <a:latin typeface="Times New Roman" panose="02020603050405020304" pitchFamily="18" charset="0"/>
                <a:cs typeface="Times New Roman" panose="02020603050405020304" pitchFamily="18" charset="0"/>
              </a:rPr>
              <a:t>Pros </a:t>
            </a:r>
            <a:endParaRPr lang="en-US" sz="1800" b="1" noProof="0" dirty="0">
              <a:latin typeface="Times New Roman" panose="02020603050405020304" pitchFamily="18" charset="0"/>
              <a:cs typeface="Times New Roman" panose="02020603050405020304" pitchFamily="18" charset="0"/>
            </a:endParaRPr>
          </a:p>
          <a:p>
            <a:pPr marL="291465" indent="-291465">
              <a:spcBef>
                <a:spcPts val="500"/>
              </a:spcBef>
              <a:spcAft>
                <a:spcPts val="0"/>
              </a:spcAft>
              <a:buFont typeface="Arial" panose="020B0604020202020204" pitchFamily="34" charset="0"/>
              <a:buChar char="•"/>
            </a:pPr>
            <a:r>
              <a:rPr lang="en-US" sz="1800" noProof="0" dirty="0">
                <a:latin typeface="Times New Roman" panose="02020603050405020304" pitchFamily="18" charset="0"/>
                <a:cs typeface="Times New Roman" panose="02020603050405020304" pitchFamily="18" charset="0"/>
              </a:rPr>
              <a:t>Product owner sets priorities.</a:t>
            </a:r>
            <a:endParaRPr lang="en-US" sz="1800" noProof="0" dirty="0">
              <a:latin typeface="Times New Roman" panose="02020603050405020304" pitchFamily="18" charset="0"/>
              <a:cs typeface="Times New Roman" panose="02020603050405020304" pitchFamily="18" charset="0"/>
            </a:endParaRPr>
          </a:p>
          <a:p>
            <a:pPr marL="291465" indent="-291465">
              <a:spcBef>
                <a:spcPts val="500"/>
              </a:spcBef>
              <a:spcAft>
                <a:spcPts val="0"/>
              </a:spcAft>
              <a:buFont typeface="Arial" panose="020B0604020202020204" pitchFamily="34" charset="0"/>
              <a:buChar char="•"/>
            </a:pPr>
            <a:r>
              <a:rPr lang="en-US" sz="1800" noProof="0" dirty="0">
                <a:latin typeface="Times New Roman" panose="02020603050405020304" pitchFamily="18" charset="0"/>
                <a:cs typeface="Times New Roman" panose="02020603050405020304" pitchFamily="18" charset="0"/>
              </a:rPr>
              <a:t>Team owns decision making.</a:t>
            </a:r>
            <a:endParaRPr lang="en-US" sz="1800" noProof="0" dirty="0">
              <a:latin typeface="Times New Roman" panose="02020603050405020304" pitchFamily="18" charset="0"/>
              <a:cs typeface="Times New Roman" panose="02020603050405020304" pitchFamily="18" charset="0"/>
            </a:endParaRPr>
          </a:p>
          <a:p>
            <a:pPr marL="291465" indent="-291465">
              <a:spcBef>
                <a:spcPts val="500"/>
              </a:spcBef>
              <a:spcAft>
                <a:spcPts val="0"/>
              </a:spcAft>
              <a:buFont typeface="Arial" panose="020B0604020202020204" pitchFamily="34" charset="0"/>
              <a:buChar char="•"/>
            </a:pPr>
            <a:r>
              <a:rPr lang="en-US" sz="1800" noProof="0" dirty="0">
                <a:latin typeface="Times New Roman" panose="02020603050405020304" pitchFamily="18" charset="0"/>
                <a:cs typeface="Times New Roman" panose="02020603050405020304" pitchFamily="18" charset="0"/>
              </a:rPr>
              <a:t>Documentation is lightweight.</a:t>
            </a:r>
            <a:endParaRPr lang="en-US" sz="1800" noProof="0" dirty="0">
              <a:latin typeface="Times New Roman" panose="02020603050405020304" pitchFamily="18" charset="0"/>
              <a:cs typeface="Times New Roman" panose="02020603050405020304" pitchFamily="18" charset="0"/>
            </a:endParaRPr>
          </a:p>
          <a:p>
            <a:pPr marL="291465" indent="-291465">
              <a:spcBef>
                <a:spcPts val="500"/>
              </a:spcBef>
              <a:spcAft>
                <a:spcPts val="0"/>
              </a:spcAft>
              <a:buFont typeface="Arial" panose="020B0604020202020204" pitchFamily="34" charset="0"/>
              <a:buChar char="•"/>
            </a:pPr>
            <a:r>
              <a:rPr lang="en-US" sz="1800" noProof="0" dirty="0">
                <a:latin typeface="Times New Roman" panose="02020603050405020304" pitchFamily="18" charset="0"/>
                <a:cs typeface="Times New Roman" panose="02020603050405020304" pitchFamily="18" charset="0"/>
              </a:rPr>
              <a:t>Supports frequent updating.</a:t>
            </a:r>
            <a:endParaRPr lang="en-US" sz="1800" noProof="0" dirty="0">
              <a:latin typeface="Times New Roman" panose="02020603050405020304" pitchFamily="18" charset="0"/>
              <a:cs typeface="Times New Roman" panose="02020603050405020304" pitchFamily="18" charset="0"/>
            </a:endParaRPr>
          </a:p>
        </p:txBody>
      </p:sp>
      <p:sp>
        <p:nvSpPr>
          <p:cNvPr id="12" name="Content Placeholder 11"/>
          <p:cNvSpPr>
            <a:spLocks noGrp="1"/>
          </p:cNvSpPr>
          <p:nvPr>
            <p:ph sz="quarter" idx="15"/>
          </p:nvPr>
        </p:nvSpPr>
        <p:spPr>
          <a:xfrm>
            <a:off x="6625330" y="3338003"/>
            <a:ext cx="3589909" cy="2104007"/>
          </a:xfrm>
        </p:spPr>
        <p:txBody>
          <a:bodyPr>
            <a:noAutofit/>
          </a:bodyPr>
          <a:lstStyle/>
          <a:p>
            <a:r>
              <a:rPr lang="en-US" sz="1800" b="1" noProof="0" dirty="0">
                <a:latin typeface="Times New Roman" panose="02020603050405020304" pitchFamily="18" charset="0"/>
                <a:cs typeface="Times New Roman" panose="02020603050405020304" pitchFamily="18" charset="0"/>
              </a:rPr>
              <a:t>Cons</a:t>
            </a:r>
            <a:endParaRPr lang="en-US" sz="1800" b="1" noProof="0" dirty="0">
              <a:latin typeface="Times New Roman" panose="02020603050405020304" pitchFamily="18" charset="0"/>
              <a:cs typeface="Times New Roman" panose="02020603050405020304" pitchFamily="18" charset="0"/>
            </a:endParaRPr>
          </a:p>
          <a:p>
            <a:pPr marL="291465" indent="-291465">
              <a:spcBef>
                <a:spcPts val="500"/>
              </a:spcBef>
              <a:spcAft>
                <a:spcPts val="0"/>
              </a:spcAft>
              <a:buFont typeface="Arial" panose="020B0604020202020204" pitchFamily="34" charset="0"/>
              <a:buChar char="•"/>
            </a:pPr>
            <a:r>
              <a:rPr lang="en-US" sz="1800" noProof="0" dirty="0">
                <a:latin typeface="Times New Roman" panose="02020603050405020304" pitchFamily="18" charset="0"/>
                <a:cs typeface="Times New Roman" panose="02020603050405020304" pitchFamily="18" charset="0"/>
              </a:rPr>
              <a:t>Difficult to control the cost of changes.</a:t>
            </a:r>
            <a:endParaRPr lang="en-US" sz="1800" noProof="0" dirty="0">
              <a:latin typeface="Times New Roman" panose="02020603050405020304" pitchFamily="18" charset="0"/>
              <a:cs typeface="Times New Roman" panose="02020603050405020304" pitchFamily="18" charset="0"/>
            </a:endParaRPr>
          </a:p>
          <a:p>
            <a:pPr marL="291465" indent="-291465">
              <a:spcBef>
                <a:spcPts val="500"/>
              </a:spcBef>
              <a:spcAft>
                <a:spcPts val="0"/>
              </a:spcAft>
              <a:buFont typeface="Arial" panose="020B0604020202020204" pitchFamily="34" charset="0"/>
              <a:buChar char="•"/>
            </a:pPr>
            <a:r>
              <a:rPr lang="en-US" sz="1800" noProof="0" dirty="0">
                <a:latin typeface="Times New Roman" panose="02020603050405020304" pitchFamily="18" charset="0"/>
                <a:cs typeface="Times New Roman" panose="02020603050405020304" pitchFamily="18" charset="0"/>
              </a:rPr>
              <a:t>May not be suitable for large teams.</a:t>
            </a:r>
            <a:endParaRPr lang="en-US" sz="1800" noProof="0" dirty="0">
              <a:latin typeface="Times New Roman" panose="02020603050405020304" pitchFamily="18" charset="0"/>
              <a:cs typeface="Times New Roman" panose="02020603050405020304" pitchFamily="18" charset="0"/>
            </a:endParaRPr>
          </a:p>
          <a:p>
            <a:pPr marL="291465" indent="-291465">
              <a:spcBef>
                <a:spcPts val="500"/>
              </a:spcBef>
              <a:spcAft>
                <a:spcPts val="0"/>
              </a:spcAft>
              <a:buFont typeface="Arial" panose="020B0604020202020204" pitchFamily="34" charset="0"/>
              <a:buChar char="•"/>
            </a:pPr>
            <a:r>
              <a:rPr lang="en-US" sz="1800" noProof="0" dirty="0">
                <a:latin typeface="Times New Roman" panose="02020603050405020304" pitchFamily="18" charset="0"/>
                <a:cs typeface="Times New Roman" panose="02020603050405020304" pitchFamily="18" charset="0"/>
              </a:rPr>
              <a:t>Requires expert team members.</a:t>
            </a:r>
            <a:endParaRPr lang="en-US" sz="18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noProof="0" dirty="0">
                <a:latin typeface="Times New Roman" panose="02020603050405020304" pitchFamily="18" charset="0"/>
                <a:cs typeface="Times New Roman" panose="02020603050405020304" pitchFamily="18" charset="0"/>
              </a:rPr>
              <a:t>Extreme Programming (XP) Framework </a:t>
            </a:r>
            <a:r>
              <a:rPr lang="zh-CN" altLang="en-US" sz="3600" noProof="0" dirty="0">
                <a:latin typeface="Times New Roman" panose="02020603050405020304" pitchFamily="18" charset="0"/>
                <a:cs typeface="Times New Roman" panose="02020603050405020304" pitchFamily="18" charset="0"/>
              </a:rPr>
              <a:t>极度编程</a:t>
            </a:r>
            <a:endParaRPr lang="zh-CN" altLang="en-US" sz="3600" noProof="0" dirty="0">
              <a:latin typeface="Times New Roman" panose="02020603050405020304" pitchFamily="18" charset="0"/>
              <a:cs typeface="Times New Roman" panose="02020603050405020304" pitchFamily="18" charset="0"/>
            </a:endParaRPr>
          </a:p>
        </p:txBody>
      </p:sp>
      <p:pic>
        <p:nvPicPr>
          <p:cNvPr id="13" name="Picture 12" descr="An illustration displays extreme programming framework cycle. The components in the cycle are planning, design, coding, and testing. "/>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49272" y="1236360"/>
            <a:ext cx="4693456" cy="4771175"/>
          </a:xfrm>
          <a:prstGeom prst="rect">
            <a:avLst/>
          </a:prstGeom>
        </p:spPr>
      </p:pic>
      <p:sp>
        <p:nvSpPr>
          <p:cNvPr id="7" name="Text Placeholder 6"/>
          <p:cNvSpPr>
            <a:spLocks noGrp="1"/>
          </p:cNvSpPr>
          <p:nvPr>
            <p:ph type="body" sz="quarter" idx="12"/>
          </p:nvPr>
        </p:nvSpPr>
        <p:spPr>
          <a:xfrm>
            <a:off x="4641053" y="6324600"/>
            <a:ext cx="2909895" cy="190500"/>
          </a:xfrm>
        </p:spPr>
        <p:txBody>
          <a:bodyPr/>
          <a:lstStyle/>
          <a:p>
            <a:r>
              <a:rPr lang="en-US" sz="1200" noProof="0" dirty="0">
                <a:latin typeface="Times New Roman" panose="02020603050405020304" pitchFamily="18" charset="0"/>
                <a:cs typeface="Times New Roman" panose="02020603050405020304" pitchFamily="18" charset="0"/>
                <a:hlinkClick r:id="rId2" action="ppaction://hlinksldjump"/>
              </a:rPr>
              <a:t>Access the text alternative for slide images.</a:t>
            </a:r>
            <a:endParaRPr lang="en-US" sz="12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noProof="0" dirty="0">
                <a:latin typeface="Times New Roman" panose="02020603050405020304" pitchFamily="18" charset="0"/>
                <a:cs typeface="Times New Roman" panose="02020603050405020304" pitchFamily="18" charset="0"/>
              </a:rPr>
              <a:t>Chapter 4</a:t>
            </a:r>
            <a:endParaRPr lang="en-US" noProof="0" dirty="0">
              <a:latin typeface="Times New Roman" panose="02020603050405020304" pitchFamily="18" charset="0"/>
              <a:cs typeface="Times New Roman" panose="02020603050405020304" pitchFamily="18" charset="0"/>
            </a:endParaRPr>
          </a:p>
        </p:txBody>
      </p:sp>
      <p:sp>
        <p:nvSpPr>
          <p:cNvPr id="13" name="Subtitle 12"/>
          <p:cNvSpPr>
            <a:spLocks noGrp="1"/>
          </p:cNvSpPr>
          <p:nvPr>
            <p:ph type="subTitle" idx="1"/>
          </p:nvPr>
        </p:nvSpPr>
        <p:spPr/>
        <p:txBody>
          <a:bodyPr/>
          <a:lstStyle/>
          <a:p>
            <a:r>
              <a:rPr lang="en-US" noProof="0" dirty="0">
                <a:latin typeface="Times New Roman" panose="02020603050405020304" pitchFamily="18" charset="0"/>
                <a:ea typeface="Tahoma" panose="020B0604030504040204" pitchFamily="34" charset="0"/>
                <a:cs typeface="Times New Roman" panose="02020603050405020304" pitchFamily="18" charset="0"/>
              </a:rPr>
              <a:t>Recommended Process Model</a:t>
            </a:r>
            <a:endParaRPr lang="en-US" noProof="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4" name="Text Placeholder 13"/>
          <p:cNvSpPr>
            <a:spLocks noGrp="1"/>
          </p:cNvSpPr>
          <p:nvPr>
            <p:ph type="body" sz="quarter" idx="10"/>
          </p:nvPr>
        </p:nvSpPr>
        <p:spPr/>
        <p:txBody>
          <a:bodyPr/>
          <a:lstStyle/>
          <a:p>
            <a:r>
              <a:rPr lang="en-US" noProof="0" dirty="0">
                <a:latin typeface="Times New Roman" panose="02020603050405020304" pitchFamily="18" charset="0"/>
                <a:cs typeface="Times New Roman" panose="02020603050405020304" pitchFamily="18" charset="0"/>
              </a:rPr>
              <a:t>Part One - The Software Process</a:t>
            </a:r>
            <a:endParaRPr lang="en-US" noProof="0"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2"/>
          </p:nvPr>
        </p:nvSpPr>
        <p:spPr>
          <a:xfrm>
            <a:off x="1524000" y="6478439"/>
            <a:ext cx="9144000" cy="379562"/>
          </a:xfrm>
        </p:spPr>
        <p:txBody>
          <a:bodyPr/>
          <a:lstStyle/>
          <a:p>
            <a:pPr defTabSz="457200">
              <a:spcBef>
                <a:spcPct val="20000"/>
              </a:spcBef>
              <a:defRPr/>
            </a:pPr>
            <a:r>
              <a:rPr lang="en-US" dirty="0">
                <a:latin typeface="Times New Roman" panose="02020603050405020304" pitchFamily="18" charset="0"/>
                <a:cs typeface="Times New Roman" panose="02020603050405020304" pitchFamily="18" charset="0"/>
              </a:rPr>
              <a:t>© 2020 McGraw Hill. All rights reserved. Authorized only for instructor use in the classroom.</a:t>
            </a:r>
            <a:endParaRPr lang="en-US" dirty="0">
              <a:latin typeface="Times New Roman" panose="02020603050405020304" pitchFamily="18" charset="0"/>
              <a:cs typeface="Times New Roman" panose="02020603050405020304" pitchFamily="18" charset="0"/>
            </a:endParaRPr>
          </a:p>
          <a:p>
            <a:pPr defTabSz="457200">
              <a:spcBef>
                <a:spcPct val="20000"/>
              </a:spcBef>
              <a:defRPr/>
            </a:pPr>
            <a:r>
              <a:rPr lang="en-US" dirty="0">
                <a:latin typeface="Times New Roman" panose="02020603050405020304" pitchFamily="18" charset="0"/>
                <a:cs typeface="Times New Roman" panose="02020603050405020304" pitchFamily="18" charset="0"/>
              </a:rPr>
              <a:t>No reproduction or further distribution permitted without the prior written consent of McGraw Hill.</a:t>
            </a:r>
            <a:endParaRPr lang="en-US" dirty="0">
              <a:latin typeface="Times New Roman" panose="02020603050405020304" pitchFamily="18" charset="0"/>
              <a:cs typeface="Times New Roman" panose="02020603050405020304" pitchFamily="18" charset="0"/>
            </a:endParaRPr>
          </a:p>
        </p:txBody>
      </p:sp>
      <p:pic>
        <p:nvPicPr>
          <p:cNvPr id="4" name="Picture Placeholder 3" descr="Software Engineering-A Practitioner's Approach, 9e by Roger S. Pressman and Bruce R. Maxim"/>
          <p:cNvPicPr>
            <a:picLocks noGrp="1" noChangeAspect="1"/>
          </p:cNvPicPr>
          <p:nvPr>
            <p:ph type="pic" sz="quarter" idx="11"/>
          </p:nvPr>
        </p:nvPicPr>
        <p:blipFill>
          <a:blip r:embed="rId1">
            <a:extLst>
              <a:ext uri="{28A0092B-C50C-407E-A947-70E740481C1C}">
                <a14:useLocalDpi xmlns:a14="http://schemas.microsoft.com/office/drawing/2010/main" val="0"/>
              </a:ext>
            </a:extLst>
          </a:blip>
          <a:srcRect t="2502" b="2502"/>
          <a:stretch>
            <a:fillRect/>
          </a:stretch>
        </p:blipFill>
        <p:spPr>
          <a:xfrm>
            <a:off x="5962835" y="1175021"/>
            <a:ext cx="4229100" cy="4976453"/>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147328"/>
            <a:ext cx="8458200" cy="993554"/>
          </a:xfrm>
        </p:spPr>
        <p:txBody>
          <a:bodyPr>
            <a:noAutofit/>
          </a:bodyPr>
          <a:lstStyle/>
          <a:p>
            <a:r>
              <a:rPr lang="en-US" sz="4000" noProof="0" dirty="0">
                <a:highlight>
                  <a:srgbClr val="FFFF00"/>
                </a:highlight>
                <a:latin typeface="Times New Roman" panose="02020603050405020304" pitchFamily="18" charset="0"/>
                <a:cs typeface="Times New Roman" panose="02020603050405020304" pitchFamily="18" charset="0"/>
              </a:rPr>
              <a:t>Characteristics of Agile Process Models</a:t>
            </a:r>
            <a:endParaRPr lang="en-US" sz="4000" noProof="0" dirty="0">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30988"/>
            <a:ext cx="8458200" cy="4630316"/>
          </a:xfrm>
        </p:spPr>
        <p:txBody>
          <a:bodyPr vert="horz" lIns="91440" tIns="45720" rIns="91440" bIns="45720" rtlCol="0">
            <a:noAutofit/>
          </a:bodyPr>
          <a:lstStyle/>
          <a:p>
            <a:pPr marL="403225" indent="-403225">
              <a:spcBef>
                <a:spcPts val="1000"/>
              </a:spcBef>
              <a:spcAft>
                <a:spcPts val="0"/>
              </a:spcAft>
              <a:buFont typeface="+mj-lt"/>
              <a:buAutoNum type="arabicPeriod"/>
            </a:pPr>
            <a:r>
              <a:rPr lang="en-US" noProof="0" dirty="0">
                <a:latin typeface="Times New Roman" panose="02020603050405020304" pitchFamily="18" charset="0"/>
                <a:cs typeface="Times New Roman" panose="02020603050405020304" pitchFamily="18" charset="0"/>
              </a:rPr>
              <a:t>Not suitable for large </a:t>
            </a:r>
            <a:r>
              <a:rPr lang="en-US" noProof="0" dirty="0">
                <a:highlight>
                  <a:srgbClr val="FFFF00"/>
                </a:highlight>
                <a:latin typeface="Times New Roman" panose="02020603050405020304" pitchFamily="18" charset="0"/>
                <a:cs typeface="Times New Roman" panose="02020603050405020304" pitchFamily="18" charset="0"/>
              </a:rPr>
              <a:t>high-risk</a:t>
            </a:r>
            <a:r>
              <a:rPr lang="en-US" noProof="0" dirty="0">
                <a:latin typeface="Times New Roman" panose="02020603050405020304" pitchFamily="18" charset="0"/>
                <a:cs typeface="Times New Roman" panose="02020603050405020304" pitchFamily="18" charset="0"/>
              </a:rPr>
              <a:t> or mission critical projects.</a:t>
            </a:r>
            <a:endParaRPr lang="en-US"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noProof="0" dirty="0">
                <a:latin typeface="Times New Roman" panose="02020603050405020304" pitchFamily="18" charset="0"/>
                <a:cs typeface="Times New Roman" panose="02020603050405020304" pitchFamily="18" charset="0"/>
              </a:rPr>
              <a:t>Minimal rules and </a:t>
            </a:r>
            <a:r>
              <a:rPr lang="en-US" noProof="0" dirty="0">
                <a:highlight>
                  <a:srgbClr val="FFFF00"/>
                </a:highlight>
                <a:latin typeface="Times New Roman" panose="02020603050405020304" pitchFamily="18" charset="0"/>
                <a:cs typeface="Times New Roman" panose="02020603050405020304" pitchFamily="18" charset="0"/>
              </a:rPr>
              <a:t>minimal</a:t>
            </a:r>
            <a:r>
              <a:rPr lang="en-US" noProof="0" dirty="0">
                <a:latin typeface="Times New Roman" panose="02020603050405020304" pitchFamily="18" charset="0"/>
                <a:cs typeface="Times New Roman" panose="02020603050405020304" pitchFamily="18" charset="0"/>
              </a:rPr>
              <a:t> documentation.</a:t>
            </a:r>
            <a:endParaRPr lang="en-US"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noProof="0" dirty="0">
                <a:latin typeface="Times New Roman" panose="02020603050405020304" pitchFamily="18" charset="0"/>
                <a:cs typeface="Times New Roman" panose="02020603050405020304" pitchFamily="18" charset="0"/>
              </a:rPr>
              <a:t>Continuous </a:t>
            </a:r>
            <a:r>
              <a:rPr lang="en-US" noProof="0" dirty="0">
                <a:highlight>
                  <a:srgbClr val="FFFF00"/>
                </a:highlight>
                <a:latin typeface="Times New Roman" panose="02020603050405020304" pitchFamily="18" charset="0"/>
                <a:cs typeface="Times New Roman" panose="02020603050405020304" pitchFamily="18" charset="0"/>
              </a:rPr>
              <a:t>involvement</a:t>
            </a:r>
            <a:r>
              <a:rPr lang="en-US" noProof="0" dirty="0">
                <a:latin typeface="Times New Roman" panose="02020603050405020304" pitchFamily="18" charset="0"/>
                <a:cs typeface="Times New Roman" panose="02020603050405020304" pitchFamily="18" charset="0"/>
              </a:rPr>
              <a:t> of testers.</a:t>
            </a:r>
            <a:endParaRPr lang="en-US"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noProof="0" dirty="0">
                <a:latin typeface="Times New Roman" panose="02020603050405020304" pitchFamily="18" charset="0"/>
                <a:cs typeface="Times New Roman" panose="02020603050405020304" pitchFamily="18" charset="0"/>
              </a:rPr>
              <a:t>Easy to accommodate product changes.</a:t>
            </a:r>
            <a:endParaRPr lang="en-US"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noProof="0" dirty="0">
                <a:latin typeface="Times New Roman" panose="02020603050405020304" pitchFamily="18" charset="0"/>
                <a:cs typeface="Times New Roman" panose="02020603050405020304" pitchFamily="18" charset="0"/>
              </a:rPr>
              <a:t>Depends heavily on stakeholder interaction.</a:t>
            </a:r>
            <a:endParaRPr lang="en-US"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noProof="0" dirty="0">
                <a:latin typeface="Times New Roman" panose="02020603050405020304" pitchFamily="18" charset="0"/>
                <a:cs typeface="Times New Roman" panose="02020603050405020304" pitchFamily="18" charset="0"/>
              </a:rPr>
              <a:t>Easy to </a:t>
            </a:r>
            <a:r>
              <a:rPr lang="en-US" noProof="0" dirty="0">
                <a:highlight>
                  <a:srgbClr val="FFFF00"/>
                </a:highlight>
                <a:latin typeface="Times New Roman" panose="02020603050405020304" pitchFamily="18" charset="0"/>
                <a:cs typeface="Times New Roman" panose="02020603050405020304" pitchFamily="18" charset="0"/>
              </a:rPr>
              <a:t>manage</a:t>
            </a:r>
            <a:r>
              <a:rPr lang="en-US" noProof="0" dirty="0">
                <a:latin typeface="Times New Roman" panose="02020603050405020304" pitchFamily="18" charset="0"/>
                <a:cs typeface="Times New Roman" panose="02020603050405020304" pitchFamily="18" charset="0"/>
              </a:rPr>
              <a:t>.</a:t>
            </a:r>
            <a:endParaRPr lang="en-US"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noProof="0" dirty="0">
                <a:latin typeface="Times New Roman" panose="02020603050405020304" pitchFamily="18" charset="0"/>
                <a:cs typeface="Times New Roman" panose="02020603050405020304" pitchFamily="18" charset="0"/>
              </a:rPr>
              <a:t>Early delivery of partial solutions.</a:t>
            </a:r>
            <a:endParaRPr lang="en-US"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noProof="0" dirty="0">
                <a:latin typeface="Times New Roman" panose="02020603050405020304" pitchFamily="18" charset="0"/>
                <a:cs typeface="Times New Roman" panose="02020603050405020304" pitchFamily="18" charset="0"/>
              </a:rPr>
              <a:t>Informal </a:t>
            </a:r>
            <a:r>
              <a:rPr lang="en-US" noProof="0" dirty="0">
                <a:highlight>
                  <a:srgbClr val="FFFF00"/>
                </a:highlight>
                <a:latin typeface="Times New Roman" panose="02020603050405020304" pitchFamily="18" charset="0"/>
                <a:cs typeface="Times New Roman" panose="02020603050405020304" pitchFamily="18" charset="0"/>
              </a:rPr>
              <a:t>risk</a:t>
            </a:r>
            <a:r>
              <a:rPr lang="en-US" noProof="0" dirty="0">
                <a:latin typeface="Times New Roman" panose="02020603050405020304" pitchFamily="18" charset="0"/>
                <a:cs typeface="Times New Roman" panose="02020603050405020304" pitchFamily="18" charset="0"/>
              </a:rPr>
              <a:t> management.</a:t>
            </a:r>
            <a:endParaRPr lang="en-US"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noProof="0" dirty="0">
                <a:latin typeface="Times New Roman" panose="02020603050405020304" pitchFamily="18" charset="0"/>
                <a:cs typeface="Times New Roman" panose="02020603050405020304" pitchFamily="18" charset="0"/>
              </a:rPr>
              <a:t>Built-in continuous process improvement.</a:t>
            </a:r>
            <a:endParaRPr lang="en-US"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97651"/>
            <a:ext cx="8458200" cy="1092909"/>
          </a:xfrm>
        </p:spPr>
        <p:txBody>
          <a:bodyPr>
            <a:noAutofit/>
          </a:bodyPr>
          <a:lstStyle/>
          <a:p>
            <a:r>
              <a:rPr lang="en-US" sz="4000" noProof="0" dirty="0">
                <a:latin typeface="Times New Roman" panose="02020603050405020304" pitchFamily="18" charset="0"/>
                <a:cs typeface="Times New Roman" panose="02020603050405020304" pitchFamily="18" charset="0"/>
              </a:rPr>
              <a:t>Incremental Model for Prototype Design </a:t>
            </a:r>
            <a:r>
              <a:rPr lang="zh-CN" altLang="en-US" sz="4000" noProof="0" dirty="0">
                <a:latin typeface="Times New Roman" panose="02020603050405020304" pitchFamily="18" charset="0"/>
                <a:cs typeface="Times New Roman" panose="02020603050405020304" pitchFamily="18" charset="0"/>
              </a:rPr>
              <a:t>原型</a:t>
            </a:r>
            <a:r>
              <a:rPr lang="zh-CN" altLang="en-US" sz="4000" noProof="0" dirty="0">
                <a:latin typeface="Times New Roman" panose="02020603050405020304" pitchFamily="18" charset="0"/>
                <a:cs typeface="Times New Roman" panose="02020603050405020304" pitchFamily="18" charset="0"/>
              </a:rPr>
              <a:t>迭代</a:t>
            </a:r>
            <a:endParaRPr lang="zh-CN" altLang="en-US" sz="4000" noProof="0" dirty="0">
              <a:latin typeface="Times New Roman" panose="02020603050405020304" pitchFamily="18" charset="0"/>
              <a:cs typeface="Times New Roman" panose="02020603050405020304" pitchFamily="18" charset="0"/>
            </a:endParaRPr>
          </a:p>
        </p:txBody>
      </p:sp>
      <p:pic>
        <p:nvPicPr>
          <p:cNvPr id="5" name="Picture 4" descr="An illustration displays incremental model for prototype design.&#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71769" y="1403610"/>
            <a:ext cx="5482018" cy="4436675"/>
          </a:xfrm>
          <a:prstGeom prst="rect">
            <a:avLst/>
          </a:prstGeom>
        </p:spPr>
      </p:pic>
      <p:sp>
        <p:nvSpPr>
          <p:cNvPr id="7" name="Text Placeholder 6"/>
          <p:cNvSpPr>
            <a:spLocks noGrp="1"/>
          </p:cNvSpPr>
          <p:nvPr>
            <p:ph type="body" sz="quarter" idx="12"/>
          </p:nvPr>
        </p:nvSpPr>
        <p:spPr>
          <a:xfrm>
            <a:off x="4641053" y="6324600"/>
            <a:ext cx="2909895" cy="190500"/>
          </a:xfrm>
        </p:spPr>
        <p:txBody>
          <a:bodyPr/>
          <a:lstStyle/>
          <a:p>
            <a:r>
              <a:rPr lang="en-US" sz="1200" noProof="0" dirty="0">
                <a:latin typeface="Times New Roman" panose="02020603050405020304" pitchFamily="18" charset="0"/>
                <a:cs typeface="Times New Roman" panose="02020603050405020304" pitchFamily="18" charset="0"/>
                <a:hlinkClick r:id="" action="ppaction://noaction"/>
              </a:rPr>
              <a:t>Access the text alternative for slide images.</a:t>
            </a:r>
            <a:endParaRPr lang="en-US" sz="12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latin typeface="Times New Roman" panose="02020603050405020304" pitchFamily="18" charset="0"/>
                <a:cs typeface="Times New Roman" panose="02020603050405020304" pitchFamily="18" charset="0"/>
              </a:rPr>
              <a:t>Spiral Model for Prototype Design </a:t>
            </a:r>
            <a:r>
              <a:rPr lang="zh-CN" altLang="en-US" sz="4000" noProof="0" dirty="0">
                <a:latin typeface="Times New Roman" panose="02020603050405020304" pitchFamily="18" charset="0"/>
                <a:cs typeface="Times New Roman" panose="02020603050405020304" pitchFamily="18" charset="0"/>
              </a:rPr>
              <a:t>原型</a:t>
            </a:r>
            <a:r>
              <a:rPr lang="en-US" altLang="zh-CN" sz="4000" noProof="0" dirty="0">
                <a:latin typeface="Times New Roman" panose="02020603050405020304" pitchFamily="18" charset="0"/>
                <a:cs typeface="Times New Roman" panose="02020603050405020304" pitchFamily="18" charset="0"/>
              </a:rPr>
              <a:t> </a:t>
            </a:r>
            <a:r>
              <a:rPr lang="zh-CN" altLang="en-US" sz="4000" noProof="0" dirty="0">
                <a:latin typeface="Times New Roman" panose="02020603050405020304" pitchFamily="18" charset="0"/>
                <a:cs typeface="Times New Roman" panose="02020603050405020304" pitchFamily="18" charset="0"/>
              </a:rPr>
              <a:t>循环的</a:t>
            </a:r>
            <a:r>
              <a:rPr lang="zh-CN" altLang="en-US" sz="4000" noProof="0" dirty="0">
                <a:latin typeface="Times New Roman" panose="02020603050405020304" pitchFamily="18" charset="0"/>
                <a:cs typeface="Times New Roman" panose="02020603050405020304" pitchFamily="18" charset="0"/>
              </a:rPr>
              <a:t>叠加</a:t>
            </a:r>
            <a:endParaRPr lang="zh-CN" altLang="en-US" sz="4000" noProof="0" dirty="0">
              <a:latin typeface="Times New Roman" panose="02020603050405020304" pitchFamily="18" charset="0"/>
              <a:cs typeface="Times New Roman" panose="02020603050405020304" pitchFamily="18" charset="0"/>
            </a:endParaRPr>
          </a:p>
        </p:txBody>
      </p:sp>
      <p:pic>
        <p:nvPicPr>
          <p:cNvPr id="6" name="Picture 5" descr="An illustration displays spiral model of prototype design.&#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80835" y="1202432"/>
            <a:ext cx="5863886" cy="4704807"/>
          </a:xfrm>
          <a:prstGeom prst="rect">
            <a:avLst/>
          </a:prstGeom>
        </p:spPr>
      </p:pic>
      <p:sp>
        <p:nvSpPr>
          <p:cNvPr id="7" name="Text Placeholder 6"/>
          <p:cNvSpPr>
            <a:spLocks noGrp="1"/>
          </p:cNvSpPr>
          <p:nvPr>
            <p:ph type="body" sz="quarter" idx="12"/>
          </p:nvPr>
        </p:nvSpPr>
        <p:spPr>
          <a:xfrm>
            <a:off x="4641053" y="6324600"/>
            <a:ext cx="2909895" cy="190500"/>
          </a:xfrm>
        </p:spPr>
        <p:txBody>
          <a:bodyPr/>
          <a:lstStyle/>
          <a:p>
            <a:r>
              <a:rPr lang="en-US" sz="1200" noProof="0" dirty="0">
                <a:latin typeface="Times New Roman" panose="02020603050405020304" pitchFamily="18" charset="0"/>
                <a:cs typeface="Times New Roman" panose="02020603050405020304" pitchFamily="18" charset="0"/>
                <a:hlinkClick r:id="" action="ppaction://noaction"/>
              </a:rPr>
              <a:t>Access the text alternative for slide images.</a:t>
            </a:r>
            <a:endParaRPr lang="en-US" sz="12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latin typeface="Times New Roman" panose="02020603050405020304" pitchFamily="18" charset="0"/>
                <a:cs typeface="Times New Roman" panose="02020603050405020304" pitchFamily="18" charset="0"/>
              </a:rPr>
              <a:t>- </a:t>
            </a:r>
            <a:r>
              <a:rPr lang="en-US" sz="4000" noProof="0" dirty="0">
                <a:highlight>
                  <a:srgbClr val="FFFF00"/>
                </a:highlight>
                <a:latin typeface="Times New Roman" panose="02020603050405020304" pitchFamily="18" charset="0"/>
                <a:cs typeface="Times New Roman" panose="02020603050405020304" pitchFamily="18" charset="0"/>
              </a:rPr>
              <a:t>First Prototype Guidelines  </a:t>
            </a:r>
            <a:r>
              <a:rPr lang="zh-CN" altLang="en-US" sz="4000" noProof="0" dirty="0">
                <a:highlight>
                  <a:srgbClr val="FFFF00"/>
                </a:highlight>
                <a:latin typeface="Times New Roman" panose="02020603050405020304" pitchFamily="18" charset="0"/>
                <a:cs typeface="Times New Roman" panose="02020603050405020304" pitchFamily="18" charset="0"/>
              </a:rPr>
              <a:t>指导原则</a:t>
            </a:r>
            <a:r>
              <a:rPr lang="en-US" altLang="zh-CN" sz="4000" noProof="0" dirty="0">
                <a:highlight>
                  <a:srgbClr val="FFFF00"/>
                </a:highlight>
                <a:latin typeface="Times New Roman" panose="02020603050405020304" pitchFamily="18" charset="0"/>
                <a:cs typeface="Times New Roman" panose="02020603050405020304" pitchFamily="18" charset="0"/>
              </a:rPr>
              <a:t> </a:t>
            </a:r>
            <a:r>
              <a:rPr lang="zh-CN" altLang="en-US" sz="4000" noProof="0" dirty="0">
                <a:highlight>
                  <a:srgbClr val="FFFF00"/>
                </a:highlight>
                <a:latin typeface="Times New Roman" panose="02020603050405020304" pitchFamily="18" charset="0"/>
                <a:cs typeface="Times New Roman" panose="02020603050405020304" pitchFamily="18" charset="0"/>
              </a:rPr>
              <a:t>没必要按这个</a:t>
            </a:r>
            <a:r>
              <a:rPr lang="zh-CN" altLang="en-US" sz="4000" noProof="0" dirty="0">
                <a:highlight>
                  <a:srgbClr val="FFFF00"/>
                </a:highlight>
                <a:latin typeface="Times New Roman" panose="02020603050405020304" pitchFamily="18" charset="0"/>
                <a:cs typeface="Times New Roman" panose="02020603050405020304" pitchFamily="18" charset="0"/>
              </a:rPr>
              <a:t>做</a:t>
            </a:r>
            <a:endParaRPr lang="zh-CN" altLang="en-US" sz="4000" noProof="0" dirty="0">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30988"/>
            <a:ext cx="8458200" cy="4712612"/>
          </a:xfrm>
        </p:spPr>
        <p:txBody>
          <a:bodyPr vert="horz" lIns="91440" tIns="45720" rIns="91440" bIns="45720" rtlCol="0">
            <a:noAutofit/>
          </a:bodyPr>
          <a:lstStyle/>
          <a:p>
            <a:pPr marL="403225" indent="-403225">
              <a:spcBef>
                <a:spcPts val="1000"/>
              </a:spcBef>
              <a:spcAft>
                <a:spcPts val="0"/>
              </a:spcAft>
              <a:buFont typeface="+mj-lt"/>
              <a:buAutoNum type="arabicPeriod"/>
            </a:pPr>
            <a:r>
              <a:rPr lang="en-US" sz="2400" noProof="0" dirty="0">
                <a:latin typeface="Times New Roman" panose="02020603050405020304" pitchFamily="18" charset="0"/>
                <a:cs typeface="Times New Roman" panose="02020603050405020304" pitchFamily="18" charset="0"/>
              </a:rPr>
              <a:t>Transition from paper </a:t>
            </a:r>
            <a:r>
              <a:rPr lang="en-US" sz="2400" noProof="0" dirty="0">
                <a:highlight>
                  <a:srgbClr val="FFFF00"/>
                </a:highlight>
                <a:latin typeface="Times New Roman" panose="02020603050405020304" pitchFamily="18" charset="0"/>
                <a:cs typeface="Times New Roman" panose="02020603050405020304" pitchFamily="18" charset="0"/>
              </a:rPr>
              <a:t>prototype </a:t>
            </a:r>
            <a:r>
              <a:rPr lang="en-US" sz="2400" noProof="0" dirty="0">
                <a:latin typeface="Times New Roman" panose="02020603050405020304" pitchFamily="18" charset="0"/>
                <a:cs typeface="Times New Roman" panose="02020603050405020304" pitchFamily="18" charset="0"/>
              </a:rPr>
              <a:t>to software design.</a:t>
            </a:r>
            <a:endParaRPr lang="en-US" sz="2400"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sz="2400" noProof="0" dirty="0">
                <a:latin typeface="Times New Roman" panose="02020603050405020304" pitchFamily="18" charset="0"/>
                <a:cs typeface="Times New Roman" panose="02020603050405020304" pitchFamily="18" charset="0"/>
              </a:rPr>
              <a:t>Prototype a user </a:t>
            </a:r>
            <a:r>
              <a:rPr lang="en-US" sz="2400" noProof="0" dirty="0">
                <a:highlight>
                  <a:srgbClr val="FFFF00"/>
                </a:highlight>
                <a:latin typeface="Times New Roman" panose="02020603050405020304" pitchFamily="18" charset="0"/>
                <a:cs typeface="Times New Roman" panose="02020603050405020304" pitchFamily="18" charset="0"/>
              </a:rPr>
              <a:t>interface</a:t>
            </a:r>
            <a:r>
              <a:rPr lang="en-US" sz="2400" noProof="0" dirty="0">
                <a:latin typeface="Times New Roman" panose="02020603050405020304" pitchFamily="18" charset="0"/>
                <a:cs typeface="Times New Roman" panose="02020603050405020304" pitchFamily="18" charset="0"/>
              </a:rPr>
              <a:t>.</a:t>
            </a:r>
            <a:endParaRPr lang="en-US" sz="2400"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sz="2400" noProof="0" dirty="0">
                <a:latin typeface="Times New Roman" panose="02020603050405020304" pitchFamily="18" charset="0"/>
                <a:cs typeface="Times New Roman" panose="02020603050405020304" pitchFamily="18" charset="0"/>
              </a:rPr>
              <a:t>Create a </a:t>
            </a:r>
            <a:r>
              <a:rPr lang="en-US" sz="2400" noProof="0" dirty="0">
                <a:highlight>
                  <a:srgbClr val="FFFF00"/>
                </a:highlight>
                <a:latin typeface="Times New Roman" panose="02020603050405020304" pitchFamily="18" charset="0"/>
                <a:cs typeface="Times New Roman" panose="02020603050405020304" pitchFamily="18" charset="0"/>
              </a:rPr>
              <a:t>virtual </a:t>
            </a:r>
            <a:r>
              <a:rPr lang="en-US" sz="2400" noProof="0" dirty="0">
                <a:latin typeface="Times New Roman" panose="02020603050405020304" pitchFamily="18" charset="0"/>
                <a:cs typeface="Times New Roman" panose="02020603050405020304" pitchFamily="18" charset="0"/>
              </a:rPr>
              <a:t>prototype.</a:t>
            </a:r>
            <a:endParaRPr lang="en-US" sz="2400"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sz="2400" noProof="0" dirty="0">
                <a:latin typeface="Times New Roman" panose="02020603050405020304" pitchFamily="18" charset="0"/>
                <a:cs typeface="Times New Roman" panose="02020603050405020304" pitchFamily="18" charset="0"/>
              </a:rPr>
              <a:t>Add </a:t>
            </a:r>
            <a:r>
              <a:rPr lang="en-US" sz="2400" noProof="0" dirty="0">
                <a:highlight>
                  <a:srgbClr val="FFFF00"/>
                </a:highlight>
                <a:latin typeface="Times New Roman" panose="02020603050405020304" pitchFamily="18" charset="0"/>
                <a:cs typeface="Times New Roman" panose="02020603050405020304" pitchFamily="18" charset="0"/>
              </a:rPr>
              <a:t>input </a:t>
            </a:r>
            <a:r>
              <a:rPr lang="en-US" sz="2400" noProof="0" dirty="0">
                <a:latin typeface="Times New Roman" panose="02020603050405020304" pitchFamily="18" charset="0"/>
                <a:cs typeface="Times New Roman" panose="02020603050405020304" pitchFamily="18" charset="0"/>
              </a:rPr>
              <a:t>and </a:t>
            </a:r>
            <a:r>
              <a:rPr lang="en-US" sz="2400" noProof="0" dirty="0">
                <a:highlight>
                  <a:srgbClr val="FFFF00"/>
                </a:highlight>
                <a:latin typeface="Times New Roman" panose="02020603050405020304" pitchFamily="18" charset="0"/>
                <a:cs typeface="Times New Roman" panose="02020603050405020304" pitchFamily="18" charset="0"/>
              </a:rPr>
              <a:t>output </a:t>
            </a:r>
            <a:r>
              <a:rPr lang="en-US" sz="2400" noProof="0" dirty="0">
                <a:latin typeface="Times New Roman" panose="02020603050405020304" pitchFamily="18" charset="0"/>
                <a:cs typeface="Times New Roman" panose="02020603050405020304" pitchFamily="18" charset="0"/>
              </a:rPr>
              <a:t>to your prototype.</a:t>
            </a:r>
            <a:endParaRPr lang="en-US" sz="2400"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sz="2400" noProof="0" dirty="0">
                <a:latin typeface="Times New Roman" panose="02020603050405020304" pitchFamily="18" charset="0"/>
                <a:cs typeface="Times New Roman" panose="02020603050405020304" pitchFamily="18" charset="0"/>
              </a:rPr>
              <a:t>Engineer your </a:t>
            </a:r>
            <a:r>
              <a:rPr lang="en-US" sz="2400" noProof="0" dirty="0">
                <a:highlight>
                  <a:srgbClr val="FFFF00"/>
                </a:highlight>
                <a:latin typeface="Times New Roman" panose="02020603050405020304" pitchFamily="18" charset="0"/>
                <a:cs typeface="Times New Roman" panose="02020603050405020304" pitchFamily="18" charset="0"/>
              </a:rPr>
              <a:t>algorithms</a:t>
            </a:r>
            <a:r>
              <a:rPr lang="en-US" sz="2400" noProof="0" dirty="0">
                <a:latin typeface="Times New Roman" panose="02020603050405020304" pitchFamily="18" charset="0"/>
                <a:cs typeface="Times New Roman" panose="02020603050405020304" pitchFamily="18" charset="0"/>
              </a:rPr>
              <a:t>.</a:t>
            </a:r>
            <a:endParaRPr lang="en-US" sz="2400"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sz="2400" noProof="0" dirty="0">
                <a:latin typeface="Times New Roman" panose="02020603050405020304" pitchFamily="18" charset="0"/>
                <a:cs typeface="Times New Roman" panose="02020603050405020304" pitchFamily="18" charset="0"/>
              </a:rPr>
              <a:t>Test your prototype.</a:t>
            </a:r>
            <a:endParaRPr lang="en-US" sz="2400"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sz="2400" noProof="0" dirty="0">
                <a:latin typeface="Times New Roman" panose="02020603050405020304" pitchFamily="18" charset="0"/>
                <a:cs typeface="Times New Roman" panose="02020603050405020304" pitchFamily="18" charset="0"/>
              </a:rPr>
              <a:t>Prototype with deployment in mind.</a:t>
            </a:r>
            <a:endParaRPr lang="en-US" sz="2400"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endParaRPr lang="en-US" sz="2400" noProof="0" dirty="0">
              <a:latin typeface="Times New Roman" panose="02020603050405020304" pitchFamily="18" charset="0"/>
              <a:cs typeface="Times New Roman" panose="02020603050405020304" pitchFamily="18" charset="0"/>
            </a:endParaRPr>
          </a:p>
          <a:p>
            <a:pPr marL="0" indent="0">
              <a:spcBef>
                <a:spcPts val="1000"/>
              </a:spcBef>
              <a:spcAft>
                <a:spcPts val="0"/>
              </a:spcAft>
              <a:buFont typeface="+mj-lt"/>
              <a:buNone/>
            </a:pPr>
            <a:r>
              <a:rPr lang="en-US" sz="2400" noProof="0" dirty="0">
                <a:latin typeface="Times New Roman" panose="02020603050405020304" pitchFamily="18" charset="0"/>
                <a:cs typeface="Times New Roman" panose="02020603050405020304" pitchFamily="18" charset="0"/>
                <a:sym typeface="+mn-ea"/>
              </a:rPr>
              <a:t>Resource</a:t>
            </a:r>
            <a:r>
              <a:rPr lang="zh-CN" altLang="en-US" sz="2400" noProof="0" dirty="0">
                <a:latin typeface="Times New Roman" panose="02020603050405020304" pitchFamily="18" charset="0"/>
                <a:cs typeface="Times New Roman" panose="02020603050405020304" pitchFamily="18" charset="0"/>
                <a:sym typeface="+mn-ea"/>
              </a:rPr>
              <a:t>人力</a:t>
            </a:r>
            <a:endParaRPr lang="en-US" sz="24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latin typeface="Times New Roman" panose="02020603050405020304" pitchFamily="18" charset="0"/>
                <a:cs typeface="Times New Roman" panose="02020603050405020304" pitchFamily="18" charset="0"/>
              </a:rPr>
              <a:t>- Prototype Evaluation</a:t>
            </a:r>
            <a:endParaRPr lang="en-US" sz="4000" noProof="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5832" y="1230988"/>
            <a:ext cx="8459268" cy="4712612"/>
          </a:xfrm>
        </p:spPr>
        <p:txBody>
          <a:bodyPr vert="horz" lIns="91440" tIns="45720" rIns="91440" bIns="45720" rtlCol="0">
            <a:noAutofit/>
          </a:bodyPr>
          <a:lstStyle/>
          <a:p>
            <a:pPr marL="403225" indent="-403225">
              <a:spcBef>
                <a:spcPts val="1000"/>
              </a:spcBef>
              <a:spcAft>
                <a:spcPts val="0"/>
              </a:spcAft>
              <a:buFont typeface="+mj-lt"/>
              <a:buAutoNum type="arabicPeriod"/>
            </a:pPr>
            <a:r>
              <a:rPr lang="en-US" sz="2400" noProof="0" dirty="0">
                <a:latin typeface="Times New Roman" panose="02020603050405020304" pitchFamily="18" charset="0"/>
                <a:cs typeface="Times New Roman" panose="02020603050405020304" pitchFamily="18" charset="0"/>
              </a:rPr>
              <a:t>Provide scaffolding when asking for prototype feedback.</a:t>
            </a:r>
            <a:endParaRPr lang="en-US" sz="2400"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sz="2400" noProof="0" dirty="0">
                <a:latin typeface="Times New Roman" panose="02020603050405020304" pitchFamily="18" charset="0"/>
                <a:cs typeface="Times New Roman" panose="02020603050405020304" pitchFamily="18" charset="0"/>
              </a:rPr>
              <a:t>Test your prototype on the right people.</a:t>
            </a:r>
            <a:endParaRPr lang="en-US" sz="2400"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sz="2400" noProof="0" dirty="0">
                <a:latin typeface="Times New Roman" panose="02020603050405020304" pitchFamily="18" charset="0"/>
                <a:cs typeface="Times New Roman" panose="02020603050405020304" pitchFamily="18" charset="0"/>
              </a:rPr>
              <a:t>Ask the right questions.</a:t>
            </a:r>
            <a:endParaRPr lang="en-US" sz="2400"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sz="2400" noProof="0" dirty="0">
                <a:latin typeface="Times New Roman" panose="02020603050405020304" pitchFamily="18" charset="0"/>
                <a:cs typeface="Times New Roman" panose="02020603050405020304" pitchFamily="18" charset="0"/>
              </a:rPr>
              <a:t>Be neutral when presenting alternatives to users.</a:t>
            </a:r>
            <a:endParaRPr lang="en-US" sz="2400"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sz="2400" noProof="0" dirty="0">
                <a:latin typeface="Times New Roman" panose="02020603050405020304" pitchFamily="18" charset="0"/>
                <a:cs typeface="Times New Roman" panose="02020603050405020304" pitchFamily="18" charset="0"/>
              </a:rPr>
              <a:t>Adapt while testing.</a:t>
            </a:r>
            <a:endParaRPr lang="en-US" sz="2400" noProof="0" dirty="0">
              <a:latin typeface="Times New Roman" panose="02020603050405020304" pitchFamily="18" charset="0"/>
              <a:cs typeface="Times New Roman" panose="02020603050405020304" pitchFamily="18" charset="0"/>
            </a:endParaRPr>
          </a:p>
          <a:p>
            <a:pPr marL="403225" indent="-403225">
              <a:spcBef>
                <a:spcPts val="1000"/>
              </a:spcBef>
              <a:spcAft>
                <a:spcPts val="0"/>
              </a:spcAft>
              <a:buFont typeface="+mj-lt"/>
              <a:buAutoNum type="arabicPeriod"/>
            </a:pPr>
            <a:r>
              <a:rPr lang="en-US" sz="2400" noProof="0" dirty="0">
                <a:latin typeface="Times New Roman" panose="02020603050405020304" pitchFamily="18" charset="0"/>
                <a:cs typeface="Times New Roman" panose="02020603050405020304" pitchFamily="18" charset="0"/>
              </a:rPr>
              <a:t>Allow the user to contribute ideas.</a:t>
            </a:r>
            <a:endParaRPr lang="en-US" sz="24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304800"/>
            <a:ext cx="8458200" cy="635237"/>
          </a:xfrm>
        </p:spPr>
        <p:txBody>
          <a:bodyPr>
            <a:noAutofit/>
          </a:bodyPr>
          <a:lstStyle/>
          <a:p>
            <a:r>
              <a:rPr lang="en-US" sz="4000" noProof="0" dirty="0">
                <a:latin typeface="Times New Roman" panose="02020603050405020304" pitchFamily="18" charset="0"/>
                <a:cs typeface="Times New Roman" panose="02020603050405020304" pitchFamily="18" charset="0"/>
              </a:rPr>
              <a:t>- Go No Go Decision</a:t>
            </a:r>
            <a:endParaRPr lang="en-US" sz="40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latin typeface="Times New Roman" panose="02020603050405020304" pitchFamily="18" charset="0"/>
                <a:cs typeface="Times New Roman" panose="02020603050405020304" pitchFamily="18" charset="0"/>
              </a:rPr>
              <a:t>Software Release Maintenance</a:t>
            </a:r>
            <a:endParaRPr lang="en-US" sz="4000" noProof="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430020" y="1308100"/>
            <a:ext cx="8656320" cy="5048250"/>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sz="2400" b="1" i="1" noProof="0" dirty="0">
                <a:latin typeface="Times New Roman" panose="02020603050405020304" pitchFamily="18" charset="0"/>
                <a:cs typeface="Times New Roman" panose="02020603050405020304" pitchFamily="18" charset="0"/>
              </a:rPr>
              <a:t>Maintenance</a:t>
            </a:r>
            <a:r>
              <a:rPr lang="en-US" sz="2400" i="1" noProof="0" dirty="0">
                <a:latin typeface="Times New Roman" panose="02020603050405020304" pitchFamily="18" charset="0"/>
                <a:cs typeface="Times New Roman" panose="02020603050405020304" pitchFamily="18" charset="0"/>
              </a:rPr>
              <a:t> - </a:t>
            </a:r>
            <a:r>
              <a:rPr lang="en-US" sz="2400" noProof="0" dirty="0">
                <a:latin typeface="Times New Roman" panose="02020603050405020304" pitchFamily="18" charset="0"/>
                <a:cs typeface="Times New Roman" panose="02020603050405020304" pitchFamily="18" charset="0"/>
              </a:rPr>
              <a:t>activities needed to keep software operational after it has been accepted and released in the end-user environment.</a:t>
            </a:r>
            <a:endParaRPr 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i="1" noProof="0" dirty="0">
                <a:latin typeface="Times New Roman" panose="02020603050405020304" pitchFamily="18" charset="0"/>
                <a:cs typeface="Times New Roman" panose="02020603050405020304" pitchFamily="18" charset="0"/>
              </a:rPr>
              <a:t>Corrective maintenance </a:t>
            </a:r>
            <a:r>
              <a:rPr lang="en-US" sz="2400" noProof="0" dirty="0">
                <a:latin typeface="Times New Roman" panose="02020603050405020304" pitchFamily="18" charset="0"/>
                <a:cs typeface="Times New Roman" panose="02020603050405020304" pitchFamily="18" charset="0"/>
              </a:rPr>
              <a:t>- reactive modification of software to repair problems discovered after the software has been delivered.</a:t>
            </a:r>
            <a:endParaRPr 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i="1" noProof="0" dirty="0">
                <a:latin typeface="Times New Roman" panose="02020603050405020304" pitchFamily="18" charset="0"/>
                <a:cs typeface="Times New Roman" panose="02020603050405020304" pitchFamily="18" charset="0"/>
              </a:rPr>
              <a:t>Adaptive maintenance </a:t>
            </a:r>
            <a:r>
              <a:rPr lang="en-US" sz="2400" noProof="0" dirty="0">
                <a:latin typeface="Times New Roman" panose="02020603050405020304" pitchFamily="18" charset="0"/>
                <a:cs typeface="Times New Roman" panose="02020603050405020304" pitchFamily="18" charset="0"/>
              </a:rPr>
              <a:t>- reactive modification of software after delivery to keep the software usable in a changing environment. </a:t>
            </a:r>
            <a:endParaRPr 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i="1" noProof="0" dirty="0">
                <a:latin typeface="Times New Roman" panose="02020603050405020304" pitchFamily="18" charset="0"/>
                <a:cs typeface="Times New Roman" panose="02020603050405020304" pitchFamily="18" charset="0"/>
              </a:rPr>
              <a:t>Perfective maintenance </a:t>
            </a:r>
            <a:r>
              <a:rPr lang="en-US" sz="2400" noProof="0" dirty="0">
                <a:latin typeface="Times New Roman" panose="02020603050405020304" pitchFamily="18" charset="0"/>
                <a:cs typeface="Times New Roman" panose="02020603050405020304" pitchFamily="18" charset="0"/>
              </a:rPr>
              <a:t>-  proactive modification of the software after delivery to provide new user features, better program code structure, or improved documentation. </a:t>
            </a:r>
            <a:endParaRPr 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i="1" noProof="0" dirty="0">
                <a:latin typeface="Times New Roman" panose="02020603050405020304" pitchFamily="18" charset="0"/>
                <a:cs typeface="Times New Roman" panose="02020603050405020304" pitchFamily="18" charset="0"/>
              </a:rPr>
              <a:t>Preventive maintenance </a:t>
            </a:r>
            <a:r>
              <a:rPr lang="en-US" sz="2400" noProof="0" dirty="0">
                <a:latin typeface="Times New Roman" panose="02020603050405020304" pitchFamily="18" charset="0"/>
                <a:cs typeface="Times New Roman" panose="02020603050405020304" pitchFamily="18" charset="0"/>
              </a:rPr>
              <a:t>– proactive modification software after delivery to correct product faults before discovery by users.</a:t>
            </a:r>
            <a:endParaRPr 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noProof="0" dirty="0">
                <a:latin typeface="Times New Roman" panose="02020603050405020304" pitchFamily="18" charset="0"/>
                <a:cs typeface="Times New Roman" panose="02020603050405020304" pitchFamily="18" charset="0"/>
              </a:rPr>
              <a:t>In agile process models much (but not all) of the maintenance work is preventive or perfective as new features are added.</a:t>
            </a:r>
            <a:endParaRPr lang="en-US" sz="24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t>What is Software?</a:t>
            </a:r>
            <a:r>
              <a:rPr lang="zh-CN" altLang="en-US" noProof="0" dirty="0"/>
              <a:t>软件和硬件的</a:t>
            </a:r>
            <a:r>
              <a:rPr lang="zh-CN" altLang="en-US" noProof="0" dirty="0"/>
              <a:t>区别</a:t>
            </a:r>
            <a:endParaRPr lang="zh-CN" altLang="en-US" noProof="0" dirty="0"/>
          </a:p>
        </p:txBody>
      </p:sp>
      <p:sp>
        <p:nvSpPr>
          <p:cNvPr id="4" name="Content Placeholder 3"/>
          <p:cNvSpPr>
            <a:spLocks noGrp="1"/>
          </p:cNvSpPr>
          <p:nvPr>
            <p:ph sz="quarter" idx="11"/>
          </p:nvPr>
        </p:nvSpPr>
        <p:spPr>
          <a:xfrm>
            <a:off x="1866900" y="1276709"/>
            <a:ext cx="8458200" cy="2299409"/>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altLang="en-US" sz="2400" i="1" noProof="0" dirty="0"/>
              <a:t>Software is developed or engineered it is not </a:t>
            </a:r>
            <a:r>
              <a:rPr lang="en-US" altLang="en-US" sz="2400" i="1" noProof="0" dirty="0">
                <a:highlight>
                  <a:srgbClr val="FFFF00"/>
                </a:highlight>
              </a:rPr>
              <a:t>manufactured</a:t>
            </a:r>
            <a:r>
              <a:rPr lang="en-US" altLang="en-US" sz="2400" i="1" noProof="0" dirty="0"/>
              <a:t> in the classical sense.</a:t>
            </a:r>
            <a:r>
              <a:rPr lang="zh-CN" altLang="en-US" sz="2400" i="1" noProof="0" dirty="0"/>
              <a:t>不是工厂</a:t>
            </a:r>
            <a:endParaRPr lang="en-US" altLang="en-US" sz="2400" i="1" noProof="0" dirty="0"/>
          </a:p>
          <a:p>
            <a:pPr marL="291465" indent="-291465">
              <a:spcBef>
                <a:spcPts val="1000"/>
              </a:spcBef>
              <a:spcAft>
                <a:spcPts val="0"/>
              </a:spcAft>
              <a:buFont typeface="Arial" panose="020B0604020202020204" pitchFamily="34" charset="0"/>
              <a:buChar char="•"/>
            </a:pPr>
            <a:r>
              <a:rPr lang="en-US" altLang="en-US" sz="2400" i="1" noProof="0" dirty="0"/>
              <a:t>Software doesn't "</a:t>
            </a:r>
            <a:r>
              <a:rPr lang="en-US" altLang="en-US" sz="2400" i="1" noProof="0" dirty="0">
                <a:highlight>
                  <a:srgbClr val="FFFF00"/>
                </a:highlight>
              </a:rPr>
              <a:t>wear out</a:t>
            </a:r>
            <a:r>
              <a:rPr lang="en-US" altLang="en-US" sz="2400" i="1" noProof="0" dirty="0"/>
              <a:t>“ but i</a:t>
            </a:r>
            <a:r>
              <a:rPr lang="en-US" altLang="zh-CN" sz="2400" i="1" noProof="0" dirty="0"/>
              <a:t>t</a:t>
            </a:r>
            <a:r>
              <a:rPr lang="en-US" altLang="en-US" sz="2400" i="1" noProof="0" dirty="0"/>
              <a:t> does deteriorate.</a:t>
            </a:r>
            <a:r>
              <a:rPr lang="zh-CN" altLang="en-US" sz="2400" i="1" noProof="0" dirty="0"/>
              <a:t>生命周期、变坏</a:t>
            </a:r>
            <a:endParaRPr lang="en-US" altLang="en-US" sz="2400" noProof="0" dirty="0"/>
          </a:p>
          <a:p>
            <a:pPr marL="291465" indent="-291465">
              <a:spcBef>
                <a:spcPts val="1000"/>
              </a:spcBef>
              <a:spcAft>
                <a:spcPts val="0"/>
              </a:spcAft>
              <a:buFont typeface="Arial" panose="020B0604020202020204" pitchFamily="34" charset="0"/>
              <a:buChar char="•"/>
            </a:pPr>
            <a:r>
              <a:rPr lang="en-US" altLang="en-US" sz="2400" i="1" noProof="0" dirty="0"/>
              <a:t>Although the industry is moving toward component-based construction, most software continues to be </a:t>
            </a:r>
            <a:r>
              <a:rPr lang="en-US" altLang="en-US" sz="2400" i="1" noProof="0" dirty="0">
                <a:highlight>
                  <a:srgbClr val="FFFF00"/>
                </a:highlight>
              </a:rPr>
              <a:t>custom-built</a:t>
            </a:r>
            <a:r>
              <a:rPr lang="en-US" altLang="en-US" sz="2400" i="1" noProof="0" dirty="0"/>
              <a:t>.</a:t>
            </a:r>
            <a:r>
              <a:rPr lang="zh-CN" altLang="en-US" sz="2400" i="1" noProof="0" dirty="0"/>
              <a:t>定制化</a:t>
            </a:r>
            <a:endParaRPr lang="zh-CN" altLang="en-US" sz="2400" i="1" noProof="0" dirty="0"/>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noProof="0" dirty="0">
                <a:latin typeface="Times New Roman" panose="02020603050405020304" pitchFamily="18" charset="0"/>
                <a:cs typeface="Times New Roman" panose="02020603050405020304" pitchFamily="18" charset="0"/>
              </a:rPr>
              <a:t>Chapter 5</a:t>
            </a:r>
            <a:endParaRPr lang="en-US" noProof="0" dirty="0">
              <a:latin typeface="Times New Roman" panose="02020603050405020304" pitchFamily="18" charset="0"/>
              <a:cs typeface="Times New Roman" panose="02020603050405020304" pitchFamily="18" charset="0"/>
            </a:endParaRPr>
          </a:p>
        </p:txBody>
      </p:sp>
      <p:sp>
        <p:nvSpPr>
          <p:cNvPr id="13" name="Subtitle 12"/>
          <p:cNvSpPr>
            <a:spLocks noGrp="1"/>
          </p:cNvSpPr>
          <p:nvPr>
            <p:ph type="subTitle" idx="1"/>
          </p:nvPr>
        </p:nvSpPr>
        <p:spPr/>
        <p:txBody>
          <a:bodyPr/>
          <a:lstStyle/>
          <a:p>
            <a:r>
              <a:rPr lang="en-US" noProof="0" dirty="0">
                <a:latin typeface="Times New Roman" panose="02020603050405020304" pitchFamily="18" charset="0"/>
                <a:cs typeface="Times New Roman" panose="02020603050405020304" pitchFamily="18" charset="0"/>
              </a:rPr>
              <a:t>Human Aspects of Software Engineering</a:t>
            </a:r>
            <a:endParaRPr lang="en-US" noProof="0" dirty="0">
              <a:latin typeface="Times New Roman" panose="02020603050405020304" pitchFamily="18" charset="0"/>
              <a:cs typeface="Times New Roman" panose="02020603050405020304" pitchFamily="18" charset="0"/>
            </a:endParaRPr>
          </a:p>
        </p:txBody>
      </p:sp>
      <p:sp>
        <p:nvSpPr>
          <p:cNvPr id="14" name="Text Placeholder 13"/>
          <p:cNvSpPr>
            <a:spLocks noGrp="1"/>
          </p:cNvSpPr>
          <p:nvPr>
            <p:ph type="body" sz="quarter" idx="10"/>
          </p:nvPr>
        </p:nvSpPr>
        <p:spPr/>
        <p:txBody>
          <a:bodyPr/>
          <a:lstStyle/>
          <a:p>
            <a:r>
              <a:rPr lang="en-US" noProof="0" dirty="0">
                <a:latin typeface="Times New Roman" panose="02020603050405020304" pitchFamily="18" charset="0"/>
                <a:cs typeface="Times New Roman" panose="02020603050405020304" pitchFamily="18" charset="0"/>
              </a:rPr>
              <a:t>Part One - The Software Process</a:t>
            </a:r>
            <a:endParaRPr lang="en-US" noProof="0"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2"/>
          </p:nvPr>
        </p:nvSpPr>
        <p:spPr>
          <a:xfrm>
            <a:off x="1524000" y="6478439"/>
            <a:ext cx="9144000" cy="379562"/>
          </a:xfrm>
        </p:spPr>
        <p:txBody>
          <a:bodyPr/>
          <a:lstStyle/>
          <a:p>
            <a:pPr defTabSz="457200">
              <a:spcBef>
                <a:spcPct val="20000"/>
              </a:spcBef>
              <a:defRPr/>
            </a:pPr>
            <a:r>
              <a:rPr lang="en-US" dirty="0">
                <a:latin typeface="Times New Roman" panose="02020603050405020304" pitchFamily="18" charset="0"/>
                <a:cs typeface="Times New Roman" panose="02020603050405020304" pitchFamily="18" charset="0"/>
              </a:rPr>
              <a:t>© 2020 McGraw Hill. All rights reserved. Authorized only for instructor use in the classroom.</a:t>
            </a:r>
            <a:endParaRPr lang="en-US" dirty="0">
              <a:latin typeface="Times New Roman" panose="02020603050405020304" pitchFamily="18" charset="0"/>
              <a:cs typeface="Times New Roman" panose="02020603050405020304" pitchFamily="18" charset="0"/>
            </a:endParaRPr>
          </a:p>
          <a:p>
            <a:pPr defTabSz="457200">
              <a:spcBef>
                <a:spcPct val="20000"/>
              </a:spcBef>
              <a:defRPr/>
            </a:pPr>
            <a:r>
              <a:rPr lang="en-US" dirty="0">
                <a:latin typeface="Times New Roman" panose="02020603050405020304" pitchFamily="18" charset="0"/>
                <a:cs typeface="Times New Roman" panose="02020603050405020304" pitchFamily="18" charset="0"/>
              </a:rPr>
              <a:t>No reproduction or further distribution permitted without the prior written consent of McGraw Hill.</a:t>
            </a:r>
            <a:endParaRPr lang="en-US" dirty="0">
              <a:latin typeface="Times New Roman" panose="02020603050405020304" pitchFamily="18" charset="0"/>
              <a:cs typeface="Times New Roman" panose="02020603050405020304" pitchFamily="18" charset="0"/>
            </a:endParaRPr>
          </a:p>
        </p:txBody>
      </p:sp>
      <p:pic>
        <p:nvPicPr>
          <p:cNvPr id="4" name="Picture Placeholder 3" descr="Software Engineering-A Practitioner's Approach, 9e by Roger S. Pressman and Bruce R. Maxim"/>
          <p:cNvPicPr>
            <a:picLocks noGrp="1" noChangeAspect="1"/>
          </p:cNvPicPr>
          <p:nvPr>
            <p:ph type="pic" sz="quarter" idx="11"/>
          </p:nvPr>
        </p:nvPicPr>
        <p:blipFill>
          <a:blip r:embed="rId1">
            <a:extLst>
              <a:ext uri="{28A0092B-C50C-407E-A947-70E740481C1C}">
                <a14:useLocalDpi xmlns:a14="http://schemas.microsoft.com/office/drawing/2010/main" val="0"/>
              </a:ext>
            </a:extLst>
          </a:blip>
          <a:srcRect t="2502" b="2502"/>
          <a:stretch>
            <a:fillRect/>
          </a:stretch>
        </p:blipFill>
        <p:spPr>
          <a:xfrm>
            <a:off x="5962835" y="1175021"/>
            <a:ext cx="4229100" cy="4976453"/>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335646"/>
            <a:ext cx="8458200" cy="616919"/>
          </a:xfrm>
        </p:spPr>
        <p:txBody>
          <a:bodyPr>
            <a:noAutofit/>
          </a:bodyPr>
          <a:lstStyle/>
          <a:p>
            <a:r>
              <a:rPr lang="en-US" sz="3600" noProof="0" dirty="0">
                <a:highlight>
                  <a:srgbClr val="FFFF00"/>
                </a:highlight>
                <a:latin typeface="Times New Roman" panose="02020603050405020304" pitchFamily="18" charset="0"/>
                <a:cs typeface="Times New Roman" panose="02020603050405020304" pitchFamily="18" charset="0"/>
              </a:rPr>
              <a:t>Traits of Successful Software Engineers</a:t>
            </a:r>
            <a:endParaRPr lang="en-US" sz="3600" noProof="0" dirty="0">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153274"/>
            <a:ext cx="8458200" cy="4714740"/>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Sense of individual </a:t>
            </a:r>
            <a:r>
              <a:rPr lang="en-US" altLang="en-US" sz="2400" noProof="0" dirty="0">
                <a:highlight>
                  <a:srgbClr val="FFFF00"/>
                </a:highlight>
                <a:latin typeface="Times New Roman" panose="02020603050405020304" pitchFamily="18" charset="0"/>
                <a:cs typeface="Times New Roman" panose="02020603050405020304" pitchFamily="18" charset="0"/>
              </a:rPr>
              <a:t>responsibility</a:t>
            </a:r>
            <a:r>
              <a:rPr lang="en-US" altLang="en-US" sz="2400" noProof="0" dirty="0">
                <a:latin typeface="Times New Roman" panose="02020603050405020304" pitchFamily="18" charset="0"/>
                <a:cs typeface="Times New Roman" panose="02020603050405020304" pitchFamily="18" charset="0"/>
              </a:rPr>
              <a:t>.</a:t>
            </a:r>
            <a:endParaRPr lang="en-US"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Acutely aware of the </a:t>
            </a:r>
            <a:r>
              <a:rPr lang="en-US" altLang="en-US" sz="2400" noProof="0" dirty="0">
                <a:highlight>
                  <a:srgbClr val="FFFF00"/>
                </a:highlight>
                <a:latin typeface="Times New Roman" panose="02020603050405020304" pitchFamily="18" charset="0"/>
                <a:cs typeface="Times New Roman" panose="02020603050405020304" pitchFamily="18" charset="0"/>
              </a:rPr>
              <a:t>needs </a:t>
            </a:r>
            <a:r>
              <a:rPr lang="en-US" altLang="en-US" sz="2400" noProof="0" dirty="0">
                <a:latin typeface="Times New Roman" panose="02020603050405020304" pitchFamily="18" charset="0"/>
                <a:cs typeface="Times New Roman" panose="02020603050405020304" pitchFamily="18" charset="0"/>
              </a:rPr>
              <a:t>of team members and stakeholders</a:t>
            </a:r>
            <a:r>
              <a:rPr lang="zh-CN" altLang="en-US" sz="2400" noProof="0" dirty="0">
                <a:latin typeface="Times New Roman" panose="02020603050405020304" pitchFamily="18" charset="0"/>
                <a:cs typeface="Times New Roman" panose="02020603050405020304" pitchFamily="18" charset="0"/>
              </a:rPr>
              <a:t>（用户、公司决策者）</a:t>
            </a:r>
            <a:r>
              <a:rPr lang="en-US" altLang="en-US" sz="2400" noProof="0" dirty="0">
                <a:latin typeface="Times New Roman" panose="02020603050405020304" pitchFamily="18" charset="0"/>
                <a:cs typeface="Times New Roman" panose="02020603050405020304" pitchFamily="18" charset="0"/>
              </a:rPr>
              <a:t>.</a:t>
            </a:r>
            <a:endParaRPr lang="en-US"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Brutally </a:t>
            </a:r>
            <a:r>
              <a:rPr lang="en-US" altLang="en-US" sz="2400" noProof="0" dirty="0">
                <a:highlight>
                  <a:srgbClr val="FFFF00"/>
                </a:highlight>
                <a:latin typeface="Times New Roman" panose="02020603050405020304" pitchFamily="18" charset="0"/>
                <a:cs typeface="Times New Roman" panose="02020603050405020304" pitchFamily="18" charset="0"/>
              </a:rPr>
              <a:t>honest </a:t>
            </a:r>
            <a:r>
              <a:rPr lang="en-US" altLang="en-US" sz="2400" noProof="0" dirty="0">
                <a:latin typeface="Times New Roman" panose="02020603050405020304" pitchFamily="18" charset="0"/>
                <a:cs typeface="Times New Roman" panose="02020603050405020304" pitchFamily="18" charset="0"/>
              </a:rPr>
              <a:t>about design flaws and offers constructive criticism.</a:t>
            </a:r>
            <a:endParaRPr lang="en-US"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Resilient under </a:t>
            </a:r>
            <a:r>
              <a:rPr lang="en-US" altLang="en-US" sz="2400" noProof="0" dirty="0">
                <a:highlight>
                  <a:srgbClr val="FFFF00"/>
                </a:highlight>
                <a:latin typeface="Times New Roman" panose="02020603050405020304" pitchFamily="18" charset="0"/>
                <a:cs typeface="Times New Roman" panose="02020603050405020304" pitchFamily="18" charset="0"/>
              </a:rPr>
              <a:t>pressure</a:t>
            </a:r>
            <a:r>
              <a:rPr lang="en-US" altLang="en-US" sz="2400" noProof="0" dirty="0">
                <a:latin typeface="Times New Roman" panose="02020603050405020304" pitchFamily="18" charset="0"/>
                <a:cs typeface="Times New Roman" panose="02020603050405020304" pitchFamily="18" charset="0"/>
              </a:rPr>
              <a:t>.</a:t>
            </a:r>
            <a:endParaRPr lang="en-US"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Heightened sense of </a:t>
            </a:r>
            <a:r>
              <a:rPr lang="en-US" altLang="en-US" sz="2400" noProof="0" dirty="0">
                <a:highlight>
                  <a:srgbClr val="FFFF00"/>
                </a:highlight>
                <a:latin typeface="Times New Roman" panose="02020603050405020304" pitchFamily="18" charset="0"/>
                <a:cs typeface="Times New Roman" panose="02020603050405020304" pitchFamily="18" charset="0"/>
              </a:rPr>
              <a:t>fairness</a:t>
            </a:r>
            <a:r>
              <a:rPr lang="en-US" altLang="en-US" sz="2400" noProof="0" dirty="0">
                <a:latin typeface="Times New Roman" panose="02020603050405020304" pitchFamily="18" charset="0"/>
                <a:cs typeface="Times New Roman" panose="02020603050405020304" pitchFamily="18" charset="0"/>
              </a:rPr>
              <a:t>.</a:t>
            </a:r>
            <a:endParaRPr lang="en-US"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Attention to </a:t>
            </a:r>
            <a:r>
              <a:rPr lang="en-US" altLang="en-US" sz="2400" noProof="0" dirty="0">
                <a:highlight>
                  <a:srgbClr val="FFFF00"/>
                </a:highlight>
                <a:latin typeface="Times New Roman" panose="02020603050405020304" pitchFamily="18" charset="0"/>
                <a:cs typeface="Times New Roman" panose="02020603050405020304" pitchFamily="18" charset="0"/>
              </a:rPr>
              <a:t>detail</a:t>
            </a:r>
            <a:r>
              <a:rPr lang="en-US" altLang="en-US" sz="2400" noProof="0" dirty="0">
                <a:latin typeface="Times New Roman" panose="02020603050405020304" pitchFamily="18" charset="0"/>
                <a:cs typeface="Times New Roman" panose="02020603050405020304" pitchFamily="18" charset="0"/>
              </a:rPr>
              <a:t>.</a:t>
            </a:r>
            <a:endParaRPr lang="en-US"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Pragmatic adapting software engineering practices based on the circumstances at hand.</a:t>
            </a:r>
            <a:endParaRPr lang="en-US" altLang="en-US" sz="24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latin typeface="Times New Roman" panose="02020603050405020304" pitchFamily="18" charset="0"/>
                <a:cs typeface="Times New Roman" panose="02020603050405020304" pitchFamily="18" charset="0"/>
              </a:rPr>
              <a:t>Effective Software </a:t>
            </a:r>
            <a:r>
              <a:rPr lang="en-US" sz="4000" noProof="0" dirty="0">
                <a:highlight>
                  <a:srgbClr val="FFFF00"/>
                </a:highlight>
                <a:latin typeface="Times New Roman" panose="02020603050405020304" pitchFamily="18" charset="0"/>
                <a:cs typeface="Times New Roman" panose="02020603050405020304" pitchFamily="18" charset="0"/>
              </a:rPr>
              <a:t>Team Attributes</a:t>
            </a:r>
            <a:endParaRPr lang="en-US" sz="4000" noProof="0" dirty="0">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161820"/>
            <a:ext cx="8458200" cy="4714740"/>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Sense of </a:t>
            </a:r>
            <a:r>
              <a:rPr lang="en-US" altLang="en-US" sz="2400" noProof="0" dirty="0">
                <a:highlight>
                  <a:srgbClr val="FFFF00"/>
                </a:highlight>
                <a:latin typeface="Times New Roman" panose="02020603050405020304" pitchFamily="18" charset="0"/>
                <a:cs typeface="Times New Roman" panose="02020603050405020304" pitchFamily="18" charset="0"/>
              </a:rPr>
              <a:t>purpose</a:t>
            </a:r>
            <a:r>
              <a:rPr lang="en-US" altLang="en-US" sz="2400" noProof="0" dirty="0">
                <a:latin typeface="Times New Roman" panose="02020603050405020304" pitchFamily="18" charset="0"/>
                <a:cs typeface="Times New Roman" panose="02020603050405020304" pitchFamily="18" charset="0"/>
              </a:rPr>
              <a:t>.</a:t>
            </a:r>
            <a:r>
              <a:rPr lang="zh-CN" altLang="en-US" sz="2400" noProof="0" dirty="0">
                <a:latin typeface="Times New Roman" panose="02020603050405020304" pitchFamily="18" charset="0"/>
                <a:cs typeface="Times New Roman" panose="02020603050405020304" pitchFamily="18" charset="0"/>
              </a:rPr>
              <a:t>使命感</a:t>
            </a:r>
            <a:endParaRPr lang="en-US"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Sense of </a:t>
            </a:r>
            <a:r>
              <a:rPr lang="en-US" altLang="en-US" sz="2400" noProof="0" dirty="0">
                <a:highlight>
                  <a:srgbClr val="FFFF00"/>
                </a:highlight>
                <a:latin typeface="Times New Roman" panose="02020603050405020304" pitchFamily="18" charset="0"/>
                <a:cs typeface="Times New Roman" panose="02020603050405020304" pitchFamily="18" charset="0"/>
              </a:rPr>
              <a:t>involvement</a:t>
            </a:r>
            <a:r>
              <a:rPr lang="en-US" altLang="en-US" sz="2400" noProof="0" dirty="0">
                <a:latin typeface="Times New Roman" panose="02020603050405020304" pitchFamily="18" charset="0"/>
                <a:cs typeface="Times New Roman" panose="02020603050405020304" pitchFamily="18" charset="0"/>
              </a:rPr>
              <a:t>.</a:t>
            </a:r>
            <a:r>
              <a:rPr lang="zh-CN" altLang="en-US" sz="2400" noProof="0" dirty="0">
                <a:latin typeface="Times New Roman" panose="02020603050405020304" pitchFamily="18" charset="0"/>
                <a:cs typeface="Times New Roman" panose="02020603050405020304" pitchFamily="18" charset="0"/>
              </a:rPr>
              <a:t>参与感</a:t>
            </a:r>
            <a:endParaRPr lang="en-US"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Sense of </a:t>
            </a:r>
            <a:r>
              <a:rPr lang="en-US" altLang="en-US" sz="2400" noProof="0" dirty="0">
                <a:highlight>
                  <a:srgbClr val="FFFF00"/>
                </a:highlight>
                <a:latin typeface="Times New Roman" panose="02020603050405020304" pitchFamily="18" charset="0"/>
                <a:cs typeface="Times New Roman" panose="02020603050405020304" pitchFamily="18" charset="0"/>
              </a:rPr>
              <a:t>trust</a:t>
            </a:r>
            <a:r>
              <a:rPr lang="en-US" altLang="en-US" sz="2400" noProof="0" dirty="0">
                <a:latin typeface="Times New Roman" panose="02020603050405020304" pitchFamily="18" charset="0"/>
                <a:cs typeface="Times New Roman" panose="02020603050405020304" pitchFamily="18" charset="0"/>
              </a:rPr>
              <a:t>.</a:t>
            </a:r>
            <a:endParaRPr lang="en-US"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Sense of </a:t>
            </a:r>
            <a:r>
              <a:rPr lang="en-US" altLang="en-US" sz="2400" noProof="0" dirty="0">
                <a:highlight>
                  <a:srgbClr val="FFFF00"/>
                </a:highlight>
                <a:latin typeface="Times New Roman" panose="02020603050405020304" pitchFamily="18" charset="0"/>
                <a:cs typeface="Times New Roman" panose="02020603050405020304" pitchFamily="18" charset="0"/>
              </a:rPr>
              <a:t>improvement</a:t>
            </a:r>
            <a:r>
              <a:rPr lang="en-US" altLang="en-US" sz="2400" noProof="0" dirty="0">
                <a:latin typeface="Times New Roman" panose="02020603050405020304" pitchFamily="18" charset="0"/>
                <a:cs typeface="Times New Roman" panose="02020603050405020304" pitchFamily="18" charset="0"/>
              </a:rPr>
              <a:t>.</a:t>
            </a:r>
            <a:endParaRPr lang="en-US"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highlight>
                  <a:srgbClr val="FFFF00"/>
                </a:highlight>
                <a:latin typeface="Times New Roman" panose="02020603050405020304" pitchFamily="18" charset="0"/>
                <a:cs typeface="Times New Roman" panose="02020603050405020304" pitchFamily="18" charset="0"/>
              </a:rPr>
              <a:t>Diversity </a:t>
            </a:r>
            <a:r>
              <a:rPr lang="en-US" altLang="en-US" sz="2400" noProof="0" dirty="0">
                <a:latin typeface="Times New Roman" panose="02020603050405020304" pitchFamily="18" charset="0"/>
                <a:cs typeface="Times New Roman" panose="02020603050405020304" pitchFamily="18" charset="0"/>
              </a:rPr>
              <a:t>of team member skill sets.</a:t>
            </a:r>
            <a:r>
              <a:rPr lang="zh-CN" altLang="en-US" sz="2400" noProof="0" dirty="0">
                <a:latin typeface="Times New Roman" panose="02020603050405020304" pitchFamily="18" charset="0"/>
                <a:cs typeface="Times New Roman" panose="02020603050405020304" pitchFamily="18" charset="0"/>
              </a:rPr>
              <a:t>多样化</a:t>
            </a:r>
            <a:endParaRPr lang="zh-CN"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endParaRPr lang="zh-CN"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endParaRPr lang="zh-CN"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endParaRPr lang="zh-CN" altLang="en-US" sz="2400" noProof="0" dirty="0">
              <a:latin typeface="Times New Roman" panose="02020603050405020304" pitchFamily="18" charset="0"/>
              <a:cs typeface="Times New Roman" panose="02020603050405020304" pitchFamily="18" charset="0"/>
            </a:endParaRPr>
          </a:p>
          <a:p>
            <a:pPr marL="0" indent="0">
              <a:spcBef>
                <a:spcPts val="1000"/>
              </a:spcBef>
              <a:spcAft>
                <a:spcPts val="0"/>
              </a:spcAft>
              <a:buFont typeface="Arial" panose="020B0604020202020204" pitchFamily="34" charset="0"/>
              <a:buNone/>
            </a:pPr>
            <a:r>
              <a:rPr lang="en-US" sz="2400" noProof="0" dirty="0">
                <a:highlight>
                  <a:srgbClr val="FFFF00"/>
                </a:highlight>
                <a:latin typeface="Times New Roman" panose="02020603050405020304" pitchFamily="18" charset="0"/>
                <a:cs typeface="Times New Roman" panose="02020603050405020304" pitchFamily="18" charset="0"/>
                <a:sym typeface="+mn-ea"/>
              </a:rPr>
              <a:t>Global</a:t>
            </a:r>
            <a:r>
              <a:rPr lang="en-US" sz="2400" noProof="0" dirty="0">
                <a:latin typeface="Times New Roman" panose="02020603050405020304" pitchFamily="18" charset="0"/>
                <a:cs typeface="Times New Roman" panose="02020603050405020304" pitchFamily="18" charset="0"/>
                <a:sym typeface="+mn-ea"/>
              </a:rPr>
              <a:t> Software</a:t>
            </a:r>
            <a:endParaRPr lang="zh-CN" altLang="en-US" sz="24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noProof="0" dirty="0">
                <a:latin typeface="Times New Roman" panose="02020603050405020304" pitchFamily="18" charset="0"/>
                <a:cs typeface="Times New Roman" panose="02020603050405020304" pitchFamily="18" charset="0"/>
              </a:rPr>
              <a:t>Chapter 6</a:t>
            </a:r>
            <a:endParaRPr lang="en-US" noProof="0" dirty="0">
              <a:latin typeface="Times New Roman" panose="02020603050405020304" pitchFamily="18" charset="0"/>
              <a:cs typeface="Times New Roman" panose="02020603050405020304" pitchFamily="18" charset="0"/>
            </a:endParaRPr>
          </a:p>
        </p:txBody>
      </p:sp>
      <p:sp>
        <p:nvSpPr>
          <p:cNvPr id="13" name="Subtitle 12"/>
          <p:cNvSpPr>
            <a:spLocks noGrp="1"/>
          </p:cNvSpPr>
          <p:nvPr>
            <p:ph type="subTitle" idx="1"/>
          </p:nvPr>
        </p:nvSpPr>
        <p:spPr/>
        <p:txBody>
          <a:bodyPr/>
          <a:lstStyle/>
          <a:p>
            <a:r>
              <a:rPr lang="en-US" noProof="0" dirty="0">
                <a:latin typeface="Times New Roman" panose="02020603050405020304" pitchFamily="18" charset="0"/>
                <a:cs typeface="Times New Roman" panose="02020603050405020304" pitchFamily="18" charset="0"/>
              </a:rPr>
              <a:t>Principles that Guide Practice</a:t>
            </a:r>
            <a:endParaRPr lang="en-US" noProof="0" dirty="0">
              <a:latin typeface="Times New Roman" panose="02020603050405020304" pitchFamily="18" charset="0"/>
              <a:cs typeface="Times New Roman" panose="02020603050405020304" pitchFamily="18" charset="0"/>
            </a:endParaRPr>
          </a:p>
        </p:txBody>
      </p:sp>
      <p:sp>
        <p:nvSpPr>
          <p:cNvPr id="14" name="Text Placeholder 13"/>
          <p:cNvSpPr>
            <a:spLocks noGrp="1"/>
          </p:cNvSpPr>
          <p:nvPr>
            <p:ph type="body" sz="quarter" idx="10"/>
          </p:nvPr>
        </p:nvSpPr>
        <p:spPr/>
        <p:txBody>
          <a:bodyPr/>
          <a:lstStyle/>
          <a:p>
            <a:r>
              <a:rPr lang="en-US" noProof="0" dirty="0">
                <a:latin typeface="Times New Roman" panose="02020603050405020304" pitchFamily="18" charset="0"/>
                <a:cs typeface="Times New Roman" panose="02020603050405020304" pitchFamily="18" charset="0"/>
              </a:rPr>
              <a:t>Part Two - Modeling</a:t>
            </a:r>
            <a:endParaRPr lang="en-US" noProof="0"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2"/>
          </p:nvPr>
        </p:nvSpPr>
        <p:spPr>
          <a:xfrm>
            <a:off x="1524000" y="6478439"/>
            <a:ext cx="9144000" cy="379562"/>
          </a:xfrm>
        </p:spPr>
        <p:txBody>
          <a:bodyPr/>
          <a:lstStyle/>
          <a:p>
            <a:pPr defTabSz="457200">
              <a:spcBef>
                <a:spcPct val="20000"/>
              </a:spcBef>
              <a:defRPr/>
            </a:pPr>
            <a:r>
              <a:rPr lang="en-US" dirty="0">
                <a:latin typeface="Times New Roman" panose="02020603050405020304" pitchFamily="18" charset="0"/>
                <a:cs typeface="Times New Roman" panose="02020603050405020304" pitchFamily="18" charset="0"/>
              </a:rPr>
              <a:t>© 2020 McGraw Hill. All rights reserved. Authorized only for instructor use in the classroom.</a:t>
            </a:r>
            <a:endParaRPr lang="en-US" dirty="0">
              <a:latin typeface="Times New Roman" panose="02020603050405020304" pitchFamily="18" charset="0"/>
              <a:cs typeface="Times New Roman" panose="02020603050405020304" pitchFamily="18" charset="0"/>
            </a:endParaRPr>
          </a:p>
          <a:p>
            <a:pPr defTabSz="457200">
              <a:spcBef>
                <a:spcPct val="20000"/>
              </a:spcBef>
              <a:defRPr/>
            </a:pPr>
            <a:r>
              <a:rPr lang="en-US" dirty="0">
                <a:latin typeface="Times New Roman" panose="02020603050405020304" pitchFamily="18" charset="0"/>
                <a:cs typeface="Times New Roman" panose="02020603050405020304" pitchFamily="18" charset="0"/>
              </a:rPr>
              <a:t>No reproduction or further distribution permitted without the prior written consent of McGraw Hill.</a:t>
            </a:r>
            <a:endParaRPr lang="en-US" dirty="0">
              <a:latin typeface="Times New Roman" panose="02020603050405020304" pitchFamily="18" charset="0"/>
              <a:cs typeface="Times New Roman" panose="02020603050405020304" pitchFamily="18" charset="0"/>
            </a:endParaRPr>
          </a:p>
        </p:txBody>
      </p:sp>
      <p:pic>
        <p:nvPicPr>
          <p:cNvPr id="4" name="Picture Placeholder 3" descr="Software Engineering-A Practitioner's Approach, 9e by Roger S. Pressman and Bruce R. Maxim"/>
          <p:cNvPicPr>
            <a:picLocks noGrp="1" noChangeAspect="1"/>
          </p:cNvPicPr>
          <p:nvPr>
            <p:ph type="pic" sz="quarter" idx="11"/>
          </p:nvPr>
        </p:nvPicPr>
        <p:blipFill>
          <a:blip r:embed="rId1">
            <a:extLst>
              <a:ext uri="{28A0092B-C50C-407E-A947-70E740481C1C}">
                <a14:useLocalDpi xmlns:a14="http://schemas.microsoft.com/office/drawing/2010/main" val="0"/>
              </a:ext>
            </a:extLst>
          </a:blip>
          <a:srcRect t="2502" b="2502"/>
          <a:stretch>
            <a:fillRect/>
          </a:stretch>
        </p:blipFill>
        <p:spPr>
          <a:xfrm>
            <a:off x="5962835" y="1175021"/>
            <a:ext cx="4229100" cy="4976453"/>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highlight>
                  <a:srgbClr val="FFFF00"/>
                </a:highlight>
                <a:latin typeface="Times New Roman" panose="02020603050405020304" pitchFamily="18" charset="0"/>
                <a:cs typeface="Times New Roman" panose="02020603050405020304" pitchFamily="18" charset="0"/>
              </a:rPr>
              <a:t>Principles</a:t>
            </a:r>
            <a:r>
              <a:rPr lang="en-US" sz="4000" noProof="0" dirty="0">
                <a:latin typeface="Times New Roman" panose="02020603050405020304" pitchFamily="18" charset="0"/>
                <a:cs typeface="Times New Roman" panose="02020603050405020304" pitchFamily="18" charset="0"/>
              </a:rPr>
              <a:t> that Guide Process </a:t>
            </a:r>
            <a:r>
              <a:rPr lang="en-US" sz="1000" b="0" noProof="0" dirty="0">
                <a:latin typeface="Times New Roman" panose="02020603050405020304" pitchFamily="18" charset="0"/>
                <a:cs typeface="Times New Roman" panose="02020603050405020304" pitchFamily="18" charset="0"/>
              </a:rPr>
              <a:t>1</a:t>
            </a:r>
            <a:endParaRPr lang="en-US" sz="1000" b="0" noProof="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068220"/>
            <a:ext cx="8458200" cy="4620328"/>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altLang="en-US" sz="2400" b="1" noProof="0" dirty="0">
                <a:solidFill>
                  <a:schemeClr val="tx1"/>
                </a:solidFill>
                <a:latin typeface="Times New Roman" panose="02020603050405020304" pitchFamily="18" charset="0"/>
                <a:cs typeface="Times New Roman" panose="02020603050405020304" pitchFamily="18" charset="0"/>
              </a:rPr>
              <a:t>Principle #1. </a:t>
            </a:r>
            <a:r>
              <a:rPr lang="en-US" altLang="en-US" sz="2400" b="1" i="1" noProof="0" dirty="0">
                <a:solidFill>
                  <a:schemeClr val="tx1"/>
                </a:solidFill>
                <a:latin typeface="Times New Roman" panose="02020603050405020304" pitchFamily="18" charset="0"/>
                <a:cs typeface="Times New Roman" panose="02020603050405020304" pitchFamily="18" charset="0"/>
              </a:rPr>
              <a:t>Be </a:t>
            </a:r>
            <a:r>
              <a:rPr lang="en-US" altLang="en-US" sz="2400" b="1" i="1" noProof="0" dirty="0">
                <a:solidFill>
                  <a:schemeClr val="tx1"/>
                </a:solidFill>
                <a:highlight>
                  <a:srgbClr val="FFFF00"/>
                </a:highlight>
                <a:latin typeface="Times New Roman" panose="02020603050405020304" pitchFamily="18" charset="0"/>
                <a:cs typeface="Times New Roman" panose="02020603050405020304" pitchFamily="18" charset="0"/>
              </a:rPr>
              <a:t>agile</a:t>
            </a:r>
            <a:r>
              <a:rPr lang="en-US" altLang="en-US" sz="2400" b="1" i="1" noProof="0" dirty="0">
                <a:solidFill>
                  <a:schemeClr val="tx1"/>
                </a:solidFill>
                <a:latin typeface="Times New Roman" panose="02020603050405020304" pitchFamily="18" charset="0"/>
                <a:cs typeface="Times New Roman" panose="02020603050405020304" pitchFamily="18" charset="0"/>
              </a:rPr>
              <a:t>.</a:t>
            </a:r>
            <a:r>
              <a:rPr lang="en-US" altLang="en-US" sz="2400" noProof="0" dirty="0">
                <a:solidFill>
                  <a:schemeClr val="tx1"/>
                </a:solidFill>
                <a:latin typeface="Times New Roman" panose="02020603050405020304" pitchFamily="18" charset="0"/>
                <a:cs typeface="Times New Roman" panose="02020603050405020304" pitchFamily="18" charset="0"/>
              </a:rPr>
              <a:t> Regards of your process model, let the basic tenets of agile development govern your approach. </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chemeClr val="tx1"/>
                </a:solidFill>
                <a:latin typeface="Times New Roman" panose="02020603050405020304" pitchFamily="18" charset="0"/>
                <a:cs typeface="Times New Roman" panose="02020603050405020304" pitchFamily="18" charset="0"/>
              </a:rPr>
              <a:t>Principle #2. </a:t>
            </a:r>
            <a:r>
              <a:rPr lang="en-US" altLang="en-US" sz="2400" b="1" i="1" noProof="0" dirty="0">
                <a:solidFill>
                  <a:schemeClr val="tx1"/>
                </a:solidFill>
                <a:latin typeface="Times New Roman" panose="02020603050405020304" pitchFamily="18" charset="0"/>
                <a:cs typeface="Times New Roman" panose="02020603050405020304" pitchFamily="18" charset="0"/>
              </a:rPr>
              <a:t>Focus on </a:t>
            </a:r>
            <a:r>
              <a:rPr lang="en-US" altLang="en-US" sz="2400" b="1" i="1" noProof="0" dirty="0">
                <a:solidFill>
                  <a:schemeClr val="tx1"/>
                </a:solidFill>
                <a:highlight>
                  <a:srgbClr val="FFFF00"/>
                </a:highlight>
                <a:latin typeface="Times New Roman" panose="02020603050405020304" pitchFamily="18" charset="0"/>
                <a:cs typeface="Times New Roman" panose="02020603050405020304" pitchFamily="18" charset="0"/>
              </a:rPr>
              <a:t>quality </a:t>
            </a:r>
            <a:r>
              <a:rPr lang="en-US" altLang="en-US" sz="2400" b="1" i="1" noProof="0" dirty="0">
                <a:solidFill>
                  <a:schemeClr val="tx1"/>
                </a:solidFill>
                <a:latin typeface="Times New Roman" panose="02020603050405020304" pitchFamily="18" charset="0"/>
                <a:cs typeface="Times New Roman" panose="02020603050405020304" pitchFamily="18" charset="0"/>
              </a:rPr>
              <a:t>at every step.</a:t>
            </a:r>
            <a:r>
              <a:rPr lang="en-US" altLang="en-US" sz="2400" noProof="0" dirty="0">
                <a:solidFill>
                  <a:schemeClr val="tx1"/>
                </a:solidFill>
                <a:latin typeface="Times New Roman" panose="02020603050405020304" pitchFamily="18" charset="0"/>
                <a:cs typeface="Times New Roman" panose="02020603050405020304" pitchFamily="18" charset="0"/>
              </a:rPr>
              <a:t> The exit condition for every process activity, action, and task should focus on the quality of the work product produced. </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chemeClr val="tx1"/>
                </a:solidFill>
                <a:latin typeface="Times New Roman" panose="02020603050405020304" pitchFamily="18" charset="0"/>
                <a:cs typeface="Times New Roman" panose="02020603050405020304" pitchFamily="18" charset="0"/>
              </a:rPr>
              <a:t>Principle #3. </a:t>
            </a:r>
            <a:r>
              <a:rPr lang="en-US" altLang="en-US" sz="2400" b="1" i="1" noProof="0" dirty="0">
                <a:solidFill>
                  <a:schemeClr val="tx1"/>
                </a:solidFill>
                <a:latin typeface="Times New Roman" panose="02020603050405020304" pitchFamily="18" charset="0"/>
                <a:cs typeface="Times New Roman" panose="02020603050405020304" pitchFamily="18" charset="0"/>
              </a:rPr>
              <a:t>Be ready to </a:t>
            </a:r>
            <a:r>
              <a:rPr lang="en-US" altLang="en-US" sz="2400" b="1" i="1" noProof="0" dirty="0">
                <a:solidFill>
                  <a:schemeClr val="tx1"/>
                </a:solidFill>
                <a:highlight>
                  <a:srgbClr val="FFFF00"/>
                </a:highlight>
                <a:latin typeface="Times New Roman" panose="02020603050405020304" pitchFamily="18" charset="0"/>
                <a:cs typeface="Times New Roman" panose="02020603050405020304" pitchFamily="18" charset="0"/>
              </a:rPr>
              <a:t>adapt</a:t>
            </a:r>
            <a:r>
              <a:rPr lang="en-US" altLang="en-US" sz="2400" b="1" i="1" noProof="0" dirty="0">
                <a:solidFill>
                  <a:schemeClr val="tx1"/>
                </a:solidFill>
                <a:latin typeface="Times New Roman" panose="02020603050405020304" pitchFamily="18" charset="0"/>
                <a:cs typeface="Times New Roman" panose="02020603050405020304" pitchFamily="18" charset="0"/>
              </a:rPr>
              <a:t>.</a:t>
            </a:r>
            <a:r>
              <a:rPr lang="en-US" altLang="en-US" sz="2400" noProof="0" dirty="0">
                <a:solidFill>
                  <a:schemeClr val="tx1"/>
                </a:solidFill>
                <a:latin typeface="Times New Roman" panose="02020603050405020304" pitchFamily="18" charset="0"/>
                <a:cs typeface="Times New Roman" panose="02020603050405020304" pitchFamily="18" charset="0"/>
              </a:rPr>
              <a:t> Dogma has no place in software development. Adapt your approach to constraints imposed by the problem, the people, and the project itself.</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chemeClr val="tx1"/>
                </a:solidFill>
                <a:latin typeface="Times New Roman" panose="02020603050405020304" pitchFamily="18" charset="0"/>
                <a:cs typeface="Times New Roman" panose="02020603050405020304" pitchFamily="18" charset="0"/>
              </a:rPr>
              <a:t>Principle #4. </a:t>
            </a:r>
            <a:r>
              <a:rPr lang="en-US" altLang="en-US" sz="2400" b="1" i="1" noProof="0" dirty="0">
                <a:solidFill>
                  <a:schemeClr val="tx1"/>
                </a:solidFill>
                <a:latin typeface="Times New Roman" panose="02020603050405020304" pitchFamily="18" charset="0"/>
                <a:cs typeface="Times New Roman" panose="02020603050405020304" pitchFamily="18" charset="0"/>
              </a:rPr>
              <a:t>Build an </a:t>
            </a:r>
            <a:r>
              <a:rPr lang="en-US" altLang="en-US" sz="2400" b="1" i="1" noProof="0" dirty="0">
                <a:solidFill>
                  <a:schemeClr val="tx1"/>
                </a:solidFill>
                <a:highlight>
                  <a:srgbClr val="FFFF00"/>
                </a:highlight>
                <a:latin typeface="Times New Roman" panose="02020603050405020304" pitchFamily="18" charset="0"/>
                <a:cs typeface="Times New Roman" panose="02020603050405020304" pitchFamily="18" charset="0"/>
              </a:rPr>
              <a:t>effective </a:t>
            </a:r>
            <a:r>
              <a:rPr lang="en-US" altLang="en-US" sz="2400" b="1" i="1" noProof="0" dirty="0">
                <a:solidFill>
                  <a:schemeClr val="tx1"/>
                </a:solidFill>
                <a:latin typeface="Times New Roman" panose="02020603050405020304" pitchFamily="18" charset="0"/>
                <a:cs typeface="Times New Roman" panose="02020603050405020304" pitchFamily="18" charset="0"/>
              </a:rPr>
              <a:t>team. </a:t>
            </a:r>
            <a:r>
              <a:rPr lang="en-US" altLang="en-US" sz="2400" noProof="0" dirty="0">
                <a:solidFill>
                  <a:schemeClr val="tx1"/>
                </a:solidFill>
                <a:latin typeface="Times New Roman" panose="02020603050405020304" pitchFamily="18" charset="0"/>
                <a:cs typeface="Times New Roman" panose="02020603050405020304" pitchFamily="18" charset="0"/>
              </a:rPr>
              <a:t>Software engineering process and practice are important, but the bottom line is people. Build a self-organizing team.</a:t>
            </a:r>
            <a:endParaRPr lang="en-US" altLang="en-US" sz="2800" noProof="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latin typeface="Times New Roman" panose="02020603050405020304" pitchFamily="18" charset="0"/>
                <a:cs typeface="Times New Roman" panose="02020603050405020304" pitchFamily="18" charset="0"/>
              </a:rPr>
              <a:t>Principles that Guide Process </a:t>
            </a:r>
            <a:r>
              <a:rPr lang="en-US" sz="1000" b="0" noProof="0" dirty="0">
                <a:latin typeface="Times New Roman" panose="02020603050405020304" pitchFamily="18" charset="0"/>
                <a:cs typeface="Times New Roman" panose="02020603050405020304" pitchFamily="18" charset="0"/>
              </a:rPr>
              <a:t>2</a:t>
            </a:r>
            <a:endParaRPr lang="en-US" sz="1000" b="0" noProof="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071044"/>
            <a:ext cx="8458200" cy="4779878"/>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altLang="en-US" sz="2400" b="1" noProof="0" dirty="0">
                <a:latin typeface="Times New Roman" panose="02020603050405020304" pitchFamily="18" charset="0"/>
                <a:cs typeface="Times New Roman" panose="02020603050405020304" pitchFamily="18" charset="0"/>
              </a:rPr>
              <a:t>Principle #5. </a:t>
            </a:r>
            <a:r>
              <a:rPr lang="en-US" altLang="en-US" sz="2400" b="1" i="1" noProof="0" dirty="0">
                <a:latin typeface="Times New Roman" panose="02020603050405020304" pitchFamily="18" charset="0"/>
                <a:cs typeface="Times New Roman" panose="02020603050405020304" pitchFamily="18" charset="0"/>
              </a:rPr>
              <a:t>Establish mechanisms for </a:t>
            </a:r>
            <a:r>
              <a:rPr lang="en-US" altLang="en-US" sz="2400" b="1" i="1" noProof="0" dirty="0">
                <a:highlight>
                  <a:srgbClr val="FFFF00"/>
                </a:highlight>
                <a:latin typeface="Times New Roman" panose="02020603050405020304" pitchFamily="18" charset="0"/>
                <a:cs typeface="Times New Roman" panose="02020603050405020304" pitchFamily="18" charset="0"/>
              </a:rPr>
              <a:t>communication </a:t>
            </a:r>
            <a:r>
              <a:rPr lang="en-US" altLang="en-US" sz="2400" b="1" i="1" noProof="0" dirty="0">
                <a:latin typeface="Times New Roman" panose="02020603050405020304" pitchFamily="18" charset="0"/>
                <a:cs typeface="Times New Roman" panose="02020603050405020304" pitchFamily="18" charset="0"/>
              </a:rPr>
              <a:t>and coordination.</a:t>
            </a:r>
            <a:r>
              <a:rPr lang="en-US" altLang="en-US" sz="2400" noProof="0" dirty="0">
                <a:latin typeface="Times New Roman" panose="02020603050405020304" pitchFamily="18" charset="0"/>
                <a:cs typeface="Times New Roman" panose="02020603050405020304" pitchFamily="18" charset="0"/>
              </a:rPr>
              <a:t> Projects fail because information falls into the cracks and/or stakeholders fail to coordinate their efforts. </a:t>
            </a:r>
            <a:endParaRPr lang="en-US"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latin typeface="Times New Roman" panose="02020603050405020304" pitchFamily="18" charset="0"/>
                <a:cs typeface="Times New Roman" panose="02020603050405020304" pitchFamily="18" charset="0"/>
              </a:rPr>
              <a:t>Principle #6. </a:t>
            </a:r>
            <a:r>
              <a:rPr lang="en-US" altLang="en-US" sz="2400" b="1" i="1" noProof="0" dirty="0">
                <a:latin typeface="Times New Roman" panose="02020603050405020304" pitchFamily="18" charset="0"/>
                <a:cs typeface="Times New Roman" panose="02020603050405020304" pitchFamily="18" charset="0"/>
              </a:rPr>
              <a:t>Manage </a:t>
            </a:r>
            <a:r>
              <a:rPr lang="en-US" altLang="en-US" sz="2400" b="1" i="1" noProof="0" dirty="0">
                <a:highlight>
                  <a:srgbClr val="FFFF00"/>
                </a:highlight>
                <a:latin typeface="Times New Roman" panose="02020603050405020304" pitchFamily="18" charset="0"/>
                <a:cs typeface="Times New Roman" panose="02020603050405020304" pitchFamily="18" charset="0"/>
              </a:rPr>
              <a:t>change</a:t>
            </a:r>
            <a:r>
              <a:rPr lang="en-US" altLang="en-US" sz="2400" b="1" i="1" noProof="0" dirty="0">
                <a:latin typeface="Times New Roman" panose="02020603050405020304" pitchFamily="18" charset="0"/>
                <a:cs typeface="Times New Roman" panose="02020603050405020304" pitchFamily="18" charset="0"/>
              </a:rPr>
              <a:t>. </a:t>
            </a:r>
            <a:r>
              <a:rPr lang="en-US" altLang="en-US" sz="2400" noProof="0" dirty="0">
                <a:latin typeface="Times New Roman" panose="02020603050405020304" pitchFamily="18" charset="0"/>
                <a:cs typeface="Times New Roman" panose="02020603050405020304" pitchFamily="18" charset="0"/>
              </a:rPr>
              <a:t>Approach may formal or informal. You need mechanisms to manage how changes are requested, assessed, approved and implemented.</a:t>
            </a:r>
            <a:endParaRPr lang="en-US"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latin typeface="Times New Roman" panose="02020603050405020304" pitchFamily="18" charset="0"/>
                <a:cs typeface="Times New Roman" panose="02020603050405020304" pitchFamily="18" charset="0"/>
              </a:rPr>
              <a:t>Principle #7. </a:t>
            </a:r>
            <a:r>
              <a:rPr lang="en-US" altLang="en-US" sz="2400" b="1" i="1" noProof="0" dirty="0">
                <a:latin typeface="Times New Roman" panose="02020603050405020304" pitchFamily="18" charset="0"/>
                <a:cs typeface="Times New Roman" panose="02020603050405020304" pitchFamily="18" charset="0"/>
              </a:rPr>
              <a:t>Assess </a:t>
            </a:r>
            <a:r>
              <a:rPr lang="en-US" altLang="en-US" sz="2400" b="1" i="1" noProof="0" dirty="0">
                <a:highlight>
                  <a:srgbClr val="FFFF00"/>
                </a:highlight>
                <a:latin typeface="Times New Roman" panose="02020603050405020304" pitchFamily="18" charset="0"/>
                <a:cs typeface="Times New Roman" panose="02020603050405020304" pitchFamily="18" charset="0"/>
              </a:rPr>
              <a:t>risk</a:t>
            </a:r>
            <a:r>
              <a:rPr lang="en-US" altLang="en-US" sz="2400" b="1" i="1" noProof="0" dirty="0">
                <a:latin typeface="Times New Roman" panose="02020603050405020304" pitchFamily="18" charset="0"/>
                <a:cs typeface="Times New Roman" panose="02020603050405020304" pitchFamily="18" charset="0"/>
              </a:rPr>
              <a:t>. </a:t>
            </a:r>
            <a:r>
              <a:rPr lang="en-US" altLang="en-US" sz="2400" noProof="0" dirty="0">
                <a:latin typeface="Times New Roman" panose="02020603050405020304" pitchFamily="18" charset="0"/>
                <a:cs typeface="Times New Roman" panose="02020603050405020304" pitchFamily="18" charset="0"/>
              </a:rPr>
              <a:t>Lots of things can go wrong as software is being developed, establish contingency plans. </a:t>
            </a:r>
            <a:endParaRPr lang="en-US"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latin typeface="Times New Roman" panose="02020603050405020304" pitchFamily="18" charset="0"/>
                <a:cs typeface="Times New Roman" panose="02020603050405020304" pitchFamily="18" charset="0"/>
              </a:rPr>
              <a:t>Principle #8. </a:t>
            </a:r>
            <a:r>
              <a:rPr lang="en-US" altLang="en-US" sz="2400" b="1" i="1" noProof="0" dirty="0">
                <a:latin typeface="Times New Roman" panose="02020603050405020304" pitchFamily="18" charset="0"/>
                <a:cs typeface="Times New Roman" panose="02020603050405020304" pitchFamily="18" charset="0"/>
              </a:rPr>
              <a:t>Create work products that provide </a:t>
            </a:r>
            <a:r>
              <a:rPr lang="en-US" altLang="en-US" sz="2400" b="1" i="1" noProof="0" dirty="0">
                <a:highlight>
                  <a:srgbClr val="FFFF00"/>
                </a:highlight>
                <a:latin typeface="Times New Roman" panose="02020603050405020304" pitchFamily="18" charset="0"/>
                <a:cs typeface="Times New Roman" panose="02020603050405020304" pitchFamily="18" charset="0"/>
              </a:rPr>
              <a:t>value </a:t>
            </a:r>
            <a:r>
              <a:rPr lang="en-US" altLang="en-US" sz="2400" b="1" i="1" noProof="0" dirty="0">
                <a:latin typeface="Times New Roman" panose="02020603050405020304" pitchFamily="18" charset="0"/>
                <a:cs typeface="Times New Roman" panose="02020603050405020304" pitchFamily="18" charset="0"/>
              </a:rPr>
              <a:t>for others.</a:t>
            </a:r>
            <a:r>
              <a:rPr lang="en-US" altLang="en-US" sz="2400" noProof="0" dirty="0">
                <a:latin typeface="Times New Roman" panose="02020603050405020304" pitchFamily="18" charset="0"/>
                <a:cs typeface="Times New Roman" panose="02020603050405020304" pitchFamily="18" charset="0"/>
              </a:rPr>
              <a:t> Create only those work products that provide value for other process activities, actions or tasks. </a:t>
            </a:r>
            <a:endParaRPr lang="en-US" altLang="en-US" sz="28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solidFill>
                  <a:srgbClr val="000000"/>
                </a:solidFill>
                <a:latin typeface="Times New Roman" panose="02020603050405020304" pitchFamily="18" charset="0"/>
                <a:cs typeface="Times New Roman" panose="02020603050405020304" pitchFamily="18" charset="0"/>
              </a:rPr>
              <a:t>Principles that Guide </a:t>
            </a:r>
            <a:r>
              <a:rPr lang="en-US" sz="4000" noProof="0" dirty="0">
                <a:solidFill>
                  <a:srgbClr val="000000"/>
                </a:solidFill>
                <a:highlight>
                  <a:srgbClr val="FFFF00"/>
                </a:highlight>
                <a:latin typeface="Times New Roman" panose="02020603050405020304" pitchFamily="18" charset="0"/>
                <a:cs typeface="Times New Roman" panose="02020603050405020304" pitchFamily="18" charset="0"/>
              </a:rPr>
              <a:t>Practice</a:t>
            </a:r>
            <a:r>
              <a:rPr lang="en-US" sz="4000" noProof="0" dirty="0">
                <a:solidFill>
                  <a:srgbClr val="000000"/>
                </a:solidFill>
                <a:latin typeface="Times New Roman" panose="02020603050405020304" pitchFamily="18" charset="0"/>
                <a:cs typeface="Times New Roman" panose="02020603050405020304" pitchFamily="18" charset="0"/>
              </a:rPr>
              <a:t> </a:t>
            </a:r>
            <a:r>
              <a:rPr lang="en-US" sz="1000" b="0" noProof="0" dirty="0">
                <a:solidFill>
                  <a:srgbClr val="000000"/>
                </a:solidFill>
                <a:latin typeface="Times New Roman" panose="02020603050405020304" pitchFamily="18" charset="0"/>
                <a:cs typeface="Times New Roman" panose="02020603050405020304" pitchFamily="18" charset="0"/>
              </a:rPr>
              <a:t>1</a:t>
            </a:r>
            <a:endParaRPr lang="en-US" sz="1000" b="0" noProof="0" dirty="0">
              <a:solidFill>
                <a:srgbClr val="00000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030149"/>
            <a:ext cx="8458200" cy="4878029"/>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altLang="en-US" sz="2400" b="1" noProof="0" dirty="0">
                <a:solidFill>
                  <a:schemeClr val="tx1"/>
                </a:solidFill>
                <a:latin typeface="Times New Roman" panose="02020603050405020304" pitchFamily="18" charset="0"/>
                <a:cs typeface="Times New Roman" panose="02020603050405020304" pitchFamily="18" charset="0"/>
              </a:rPr>
              <a:t>Principle #1. </a:t>
            </a:r>
            <a:r>
              <a:rPr lang="en-US" altLang="en-US" sz="2400" b="1" i="1" noProof="0" dirty="0">
                <a:solidFill>
                  <a:schemeClr val="tx1"/>
                </a:solidFill>
                <a:highlight>
                  <a:srgbClr val="FFFF00"/>
                </a:highlight>
                <a:latin typeface="Times New Roman" panose="02020603050405020304" pitchFamily="18" charset="0"/>
                <a:cs typeface="Times New Roman" panose="02020603050405020304" pitchFamily="18" charset="0"/>
              </a:rPr>
              <a:t>Divide and conquer</a:t>
            </a:r>
            <a:r>
              <a:rPr lang="en-US" altLang="en-US" sz="2400" b="1" i="1" noProof="0" dirty="0">
                <a:solidFill>
                  <a:schemeClr val="tx1"/>
                </a:solidFill>
                <a:latin typeface="Times New Roman" panose="02020603050405020304" pitchFamily="18" charset="0"/>
                <a:cs typeface="Times New Roman" panose="02020603050405020304" pitchFamily="18" charset="0"/>
              </a:rPr>
              <a:t>.</a:t>
            </a:r>
            <a:r>
              <a:rPr lang="en-US" altLang="en-US" sz="2400" b="1" noProof="0" dirty="0">
                <a:solidFill>
                  <a:schemeClr val="tx1"/>
                </a:solidFill>
                <a:latin typeface="Times New Roman" panose="02020603050405020304" pitchFamily="18" charset="0"/>
                <a:cs typeface="Times New Roman" panose="02020603050405020304" pitchFamily="18" charset="0"/>
              </a:rPr>
              <a:t> A</a:t>
            </a:r>
            <a:r>
              <a:rPr lang="en-US" altLang="en-US" sz="2400" noProof="0" dirty="0">
                <a:solidFill>
                  <a:schemeClr val="tx1"/>
                </a:solidFill>
                <a:latin typeface="Times New Roman" panose="02020603050405020304" pitchFamily="18" charset="0"/>
                <a:cs typeface="Times New Roman" panose="02020603050405020304" pitchFamily="18" charset="0"/>
              </a:rPr>
              <a:t>nalysis and design should always emphasize </a:t>
            </a:r>
            <a:r>
              <a:rPr lang="en-US" altLang="en-US" sz="2400" i="1" noProof="0" dirty="0">
                <a:solidFill>
                  <a:schemeClr val="tx1"/>
                </a:solidFill>
                <a:latin typeface="Times New Roman" panose="02020603050405020304" pitchFamily="18" charset="0"/>
                <a:cs typeface="Times New Roman" panose="02020603050405020304" pitchFamily="18" charset="0"/>
              </a:rPr>
              <a:t>separation of concerns</a:t>
            </a:r>
            <a:r>
              <a:rPr lang="en-US" altLang="en-US" sz="2400" noProof="0" dirty="0">
                <a:solidFill>
                  <a:schemeClr val="tx1"/>
                </a:solidFill>
                <a:latin typeface="Times New Roman" panose="02020603050405020304" pitchFamily="18" charset="0"/>
                <a:cs typeface="Times New Roman" panose="02020603050405020304" pitchFamily="18" charset="0"/>
              </a:rPr>
              <a:t> (SoC).</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chemeClr val="tx1"/>
                </a:solidFill>
                <a:latin typeface="Times New Roman" panose="02020603050405020304" pitchFamily="18" charset="0"/>
                <a:cs typeface="Times New Roman" panose="02020603050405020304" pitchFamily="18" charset="0"/>
              </a:rPr>
              <a:t>Principle #2.  </a:t>
            </a:r>
            <a:r>
              <a:rPr lang="en-US" altLang="en-US" sz="2400" b="1" i="1" noProof="0" dirty="0">
                <a:solidFill>
                  <a:schemeClr val="tx1"/>
                </a:solidFill>
                <a:latin typeface="Times New Roman" panose="02020603050405020304" pitchFamily="18" charset="0"/>
                <a:cs typeface="Times New Roman" panose="02020603050405020304" pitchFamily="18" charset="0"/>
              </a:rPr>
              <a:t>Understand the use of </a:t>
            </a:r>
            <a:r>
              <a:rPr lang="en-US" altLang="en-US" sz="2400" b="1" i="1" noProof="0" dirty="0">
                <a:solidFill>
                  <a:schemeClr val="tx1"/>
                </a:solidFill>
                <a:highlight>
                  <a:srgbClr val="FFFF00"/>
                </a:highlight>
                <a:latin typeface="Times New Roman" panose="02020603050405020304" pitchFamily="18" charset="0"/>
                <a:cs typeface="Times New Roman" panose="02020603050405020304" pitchFamily="18" charset="0"/>
              </a:rPr>
              <a:t>abstraction</a:t>
            </a:r>
            <a:r>
              <a:rPr lang="en-US" altLang="en-US" sz="2400" b="1" i="1" noProof="0" dirty="0">
                <a:solidFill>
                  <a:schemeClr val="tx1"/>
                </a:solidFill>
                <a:latin typeface="Times New Roman" panose="02020603050405020304" pitchFamily="18" charset="0"/>
                <a:cs typeface="Times New Roman" panose="02020603050405020304" pitchFamily="18" charset="0"/>
              </a:rPr>
              <a:t>.</a:t>
            </a:r>
            <a:r>
              <a:rPr lang="en-US" altLang="en-US" sz="2400" b="1" noProof="0" dirty="0">
                <a:solidFill>
                  <a:schemeClr val="tx1"/>
                </a:solidFill>
                <a:latin typeface="Times New Roman" panose="02020603050405020304" pitchFamily="18" charset="0"/>
                <a:cs typeface="Times New Roman" panose="02020603050405020304" pitchFamily="18" charset="0"/>
              </a:rPr>
              <a:t> </a:t>
            </a:r>
            <a:r>
              <a:rPr lang="en-US" altLang="en-US" sz="2400" noProof="0" dirty="0">
                <a:solidFill>
                  <a:schemeClr val="tx1"/>
                </a:solidFill>
                <a:latin typeface="Times New Roman" panose="02020603050405020304" pitchFamily="18" charset="0"/>
                <a:cs typeface="Times New Roman" panose="02020603050405020304" pitchFamily="18" charset="0"/>
              </a:rPr>
              <a:t>Abstraction is a simplification of a complex system element used to communication meaning simply.</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chemeClr val="tx1"/>
                </a:solidFill>
                <a:latin typeface="Times New Roman" panose="02020603050405020304" pitchFamily="18" charset="0"/>
                <a:cs typeface="Times New Roman" panose="02020603050405020304" pitchFamily="18" charset="0"/>
              </a:rPr>
              <a:t>Principle #3.  Strive for </a:t>
            </a:r>
            <a:r>
              <a:rPr lang="en-US" altLang="en-US" sz="2400" b="1" noProof="0" dirty="0">
                <a:solidFill>
                  <a:schemeClr val="tx1"/>
                </a:solidFill>
                <a:highlight>
                  <a:srgbClr val="FFFF00"/>
                </a:highlight>
                <a:latin typeface="Times New Roman" panose="02020603050405020304" pitchFamily="18" charset="0"/>
                <a:cs typeface="Times New Roman" panose="02020603050405020304" pitchFamily="18" charset="0"/>
              </a:rPr>
              <a:t>consistency</a:t>
            </a:r>
            <a:r>
              <a:rPr lang="en-US" altLang="en-US" sz="2400" b="1" noProof="0" dirty="0">
                <a:solidFill>
                  <a:schemeClr val="tx1"/>
                </a:solidFill>
                <a:latin typeface="Times New Roman" panose="02020603050405020304" pitchFamily="18" charset="0"/>
                <a:cs typeface="Times New Roman" panose="02020603050405020304" pitchFamily="18" charset="0"/>
              </a:rPr>
              <a:t>. </a:t>
            </a:r>
            <a:r>
              <a:rPr lang="en-US" altLang="en-US" sz="2400" noProof="0" dirty="0">
                <a:solidFill>
                  <a:schemeClr val="tx1"/>
                </a:solidFill>
                <a:latin typeface="Times New Roman" panose="02020603050405020304" pitchFamily="18" charset="0"/>
                <a:cs typeface="Times New Roman" panose="02020603050405020304" pitchFamily="18" charset="0"/>
              </a:rPr>
              <a:t>A familiar context makes software easier to use.</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chemeClr val="tx1"/>
                </a:solidFill>
                <a:latin typeface="Times New Roman" panose="02020603050405020304" pitchFamily="18" charset="0"/>
                <a:cs typeface="Times New Roman" panose="02020603050405020304" pitchFamily="18" charset="0"/>
              </a:rPr>
              <a:t>Principle #4. </a:t>
            </a:r>
            <a:r>
              <a:rPr lang="en-US" altLang="en-US" sz="2400" b="1" i="1" noProof="0" dirty="0">
                <a:solidFill>
                  <a:schemeClr val="tx1"/>
                </a:solidFill>
                <a:latin typeface="Times New Roman" panose="02020603050405020304" pitchFamily="18" charset="0"/>
                <a:cs typeface="Times New Roman" panose="02020603050405020304" pitchFamily="18" charset="0"/>
              </a:rPr>
              <a:t>Focus on the transfer of </a:t>
            </a:r>
            <a:r>
              <a:rPr lang="en-US" altLang="en-US" sz="2400" b="1" i="1" noProof="0" dirty="0">
                <a:solidFill>
                  <a:schemeClr val="tx1"/>
                </a:solidFill>
                <a:highlight>
                  <a:srgbClr val="FFFF00"/>
                </a:highlight>
                <a:latin typeface="Times New Roman" panose="02020603050405020304" pitchFamily="18" charset="0"/>
                <a:cs typeface="Times New Roman" panose="02020603050405020304" pitchFamily="18" charset="0"/>
              </a:rPr>
              <a:t>information</a:t>
            </a:r>
            <a:r>
              <a:rPr lang="en-US" altLang="en-US" sz="2400" b="1" i="1" noProof="0" dirty="0">
                <a:solidFill>
                  <a:schemeClr val="tx1"/>
                </a:solidFill>
                <a:latin typeface="Times New Roman" panose="02020603050405020304" pitchFamily="18" charset="0"/>
                <a:cs typeface="Times New Roman" panose="02020603050405020304" pitchFamily="18" charset="0"/>
              </a:rPr>
              <a:t>. </a:t>
            </a:r>
            <a:r>
              <a:rPr lang="en-US" altLang="en-US" sz="2400" noProof="0" dirty="0">
                <a:solidFill>
                  <a:schemeClr val="tx1"/>
                </a:solidFill>
                <a:latin typeface="Times New Roman" panose="02020603050405020304" pitchFamily="18" charset="0"/>
                <a:cs typeface="Times New Roman" panose="02020603050405020304" pitchFamily="18" charset="0"/>
              </a:rPr>
              <a:t>Pay special attention to the analysis, design, construction, and testing of interfaces.</a:t>
            </a:r>
            <a:endParaRPr lang="en-US" altLang="en-US" sz="2400" noProof="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solidFill>
                  <a:srgbClr val="000000"/>
                </a:solidFill>
                <a:latin typeface="Times New Roman" panose="02020603050405020304" pitchFamily="18" charset="0"/>
                <a:cs typeface="Times New Roman" panose="02020603050405020304" pitchFamily="18" charset="0"/>
              </a:rPr>
            </a:fld>
            <a:endParaRPr lang="en-US"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Principles that Guide Practice </a:t>
            </a:r>
            <a:r>
              <a:rPr lang="en-US" sz="1000" b="0" noProof="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2</a:t>
            </a:r>
            <a:endParaRPr lang="en-US" sz="1000" b="0" noProof="0" dirty="0">
              <a:solidFill>
                <a:srgbClr val="000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Content Placeholder 3"/>
          <p:cNvSpPr>
            <a:spLocks noGrp="1"/>
          </p:cNvSpPr>
          <p:nvPr>
            <p:ph sz="quarter" idx="11"/>
          </p:nvPr>
        </p:nvSpPr>
        <p:spPr>
          <a:xfrm>
            <a:off x="1866900" y="1075445"/>
            <a:ext cx="8458200" cy="4878029"/>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altLang="en-US" sz="2400" b="1" noProof="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Principle #5.</a:t>
            </a:r>
            <a:r>
              <a:rPr lang="en-US" altLang="en-US" sz="2400" noProof="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400" b="1" i="1" noProof="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Build software that exhibits effective modularity.</a:t>
            </a:r>
            <a:r>
              <a:rPr lang="en-US" altLang="en-US" sz="2400" noProof="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Provides a mechanism for realizing the philosophy of Separation of concerns .</a:t>
            </a:r>
            <a:endParaRPr lang="en-US" altLang="en-US" sz="2400" noProof="0" dirty="0">
              <a:solidFill>
                <a:srgbClr val="000000"/>
              </a:solidFill>
              <a:latin typeface="Times New Roman" panose="02020603050405020304" pitchFamily="18" charset="0"/>
              <a:ea typeface="Tahoma" panose="020B0604030504040204" pitchFamily="34"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Principle #6.</a:t>
            </a:r>
            <a:r>
              <a:rPr lang="en-US" altLang="en-US" sz="2400" noProof="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400" b="1" i="1" noProof="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Look for patterns. </a:t>
            </a:r>
            <a:r>
              <a:rPr lang="en-US" altLang="en-US" sz="2400" noProof="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The goal of patterns is to create a body of literature to help developers resolve recurring problems encountered in software development.</a:t>
            </a:r>
            <a:endParaRPr lang="en-US" altLang="en-US" sz="2400" noProof="0" dirty="0">
              <a:solidFill>
                <a:srgbClr val="000000"/>
              </a:solidFill>
              <a:latin typeface="Times New Roman" panose="02020603050405020304" pitchFamily="18" charset="0"/>
              <a:ea typeface="Tahoma" panose="020B0604030504040204" pitchFamily="34"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Principle #7. </a:t>
            </a:r>
            <a:r>
              <a:rPr lang="en-US" altLang="en-US" sz="2400" b="1" i="1" noProof="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Use multiple viewpoints. </a:t>
            </a:r>
            <a:r>
              <a:rPr lang="en-US" altLang="en-US" sz="2400" noProof="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Represent the problem and solution from different perspectives.</a:t>
            </a:r>
            <a:endParaRPr lang="en-US" altLang="en-US" sz="2400" noProof="0" dirty="0">
              <a:solidFill>
                <a:srgbClr val="000000"/>
              </a:solidFill>
              <a:latin typeface="Times New Roman" panose="02020603050405020304" pitchFamily="18" charset="0"/>
              <a:ea typeface="Tahoma" panose="020B0604030504040204" pitchFamily="34"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Principle #8. </a:t>
            </a:r>
            <a:r>
              <a:rPr lang="en-US" altLang="en-US" sz="2400" b="1" i="1" noProof="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Some consumes your work products. </a:t>
            </a:r>
            <a:r>
              <a:rPr lang="en-US" altLang="en-US" sz="2400" noProof="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Remember that someone will maintain the software.</a:t>
            </a:r>
            <a:endParaRPr lang="en-US" altLang="en-US" sz="2400" noProof="0" dirty="0">
              <a:solidFill>
                <a:srgbClr val="000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solidFill>
                  <a:srgbClr val="000000"/>
                </a:solidFill>
                <a:latin typeface="Times New Roman" panose="02020603050405020304" pitchFamily="18" charset="0"/>
                <a:ea typeface="Tahoma" panose="020B0604030504040204" pitchFamily="34" charset="0"/>
                <a:cs typeface="Times New Roman" panose="02020603050405020304" pitchFamily="18" charset="0"/>
              </a:rPr>
            </a:fld>
            <a:endParaRPr lang="en-US" dirty="0">
              <a:solidFill>
                <a:srgbClr val="000000"/>
              </a:solidFill>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latin typeface="Times New Roman" panose="02020603050405020304" pitchFamily="18" charset="0"/>
                <a:cs typeface="Times New Roman" panose="02020603050405020304" pitchFamily="18" charset="0"/>
              </a:rPr>
              <a:t>Simplified Process Framework</a:t>
            </a:r>
            <a:endParaRPr lang="en-US" sz="4000" noProof="0" dirty="0">
              <a:latin typeface="Times New Roman" panose="02020603050405020304" pitchFamily="18" charset="0"/>
              <a:cs typeface="Times New Roman" panose="02020603050405020304" pitchFamily="18" charset="0"/>
            </a:endParaRPr>
          </a:p>
        </p:txBody>
      </p:sp>
      <p:pic>
        <p:nvPicPr>
          <p:cNvPr id="5" name="Picture 4" descr="An illustration displays the simplified process framework. "/>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25693" y="1397979"/>
            <a:ext cx="6907059" cy="4062043"/>
          </a:xfrm>
          <a:prstGeom prst="rect">
            <a:avLst/>
          </a:prstGeom>
        </p:spPr>
      </p:pic>
      <p:sp>
        <p:nvSpPr>
          <p:cNvPr id="7" name="Text Placeholder 6"/>
          <p:cNvSpPr>
            <a:spLocks noGrp="1"/>
          </p:cNvSpPr>
          <p:nvPr>
            <p:ph type="body" sz="quarter" idx="12"/>
          </p:nvPr>
        </p:nvSpPr>
        <p:spPr>
          <a:xfrm>
            <a:off x="4642525" y="6324600"/>
            <a:ext cx="2906949" cy="228600"/>
          </a:xfrm>
        </p:spPr>
        <p:txBody>
          <a:bodyPr/>
          <a:lstStyle/>
          <a:p>
            <a:r>
              <a:rPr lang="en-US" sz="1200" noProof="0" dirty="0">
                <a:latin typeface="Times New Roman" panose="02020603050405020304" pitchFamily="18" charset="0"/>
                <a:cs typeface="Times New Roman" panose="02020603050405020304" pitchFamily="18" charset="0"/>
                <a:hlinkClick r:id="rId2" action="ppaction://hlinksldjump"/>
              </a:rPr>
              <a:t>Access the text alternative for slide images.</a:t>
            </a:r>
            <a:endParaRPr lang="en-US" sz="12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solidFill>
                  <a:srgbClr val="000000"/>
                </a:solidFill>
                <a:highlight>
                  <a:srgbClr val="FFFF00"/>
                </a:highlight>
                <a:latin typeface="Times New Roman" panose="02020603050405020304" pitchFamily="18" charset="0"/>
                <a:cs typeface="Times New Roman" panose="02020603050405020304" pitchFamily="18" charset="0"/>
              </a:rPr>
              <a:t>Communications </a:t>
            </a:r>
            <a:r>
              <a:rPr lang="en-US" sz="4000" noProof="0" dirty="0">
                <a:solidFill>
                  <a:srgbClr val="000000"/>
                </a:solidFill>
                <a:latin typeface="Times New Roman" panose="02020603050405020304" pitchFamily="18" charset="0"/>
                <a:cs typeface="Times New Roman" panose="02020603050405020304" pitchFamily="18" charset="0"/>
              </a:rPr>
              <a:t>Principles </a:t>
            </a:r>
            <a:r>
              <a:rPr lang="en-US" sz="1000" b="0" noProof="0" dirty="0">
                <a:solidFill>
                  <a:srgbClr val="000000"/>
                </a:solidFill>
                <a:latin typeface="Times New Roman" panose="02020603050405020304" pitchFamily="18" charset="0"/>
                <a:cs typeface="Times New Roman" panose="02020603050405020304" pitchFamily="18" charset="0"/>
              </a:rPr>
              <a:t>1</a:t>
            </a:r>
            <a:endParaRPr lang="en-US" sz="1000" b="0" noProof="0" dirty="0">
              <a:solidFill>
                <a:srgbClr val="00000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093862"/>
            <a:ext cx="8458200" cy="5372252"/>
          </a:xfrm>
        </p:spPr>
        <p:txBody>
          <a:bodyPr vert="horz" lIns="91440" tIns="45720" rIns="91440" bIns="45720" rtlCol="0">
            <a:noAutofit/>
          </a:bodyPr>
          <a:lstStyle/>
          <a:p>
            <a:pPr marL="291465" indent="-291465">
              <a:spcBef>
                <a:spcPts val="1000"/>
              </a:spcBef>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#1.  </a:t>
            </a:r>
            <a:r>
              <a:rPr lang="en-US" altLang="en-US" sz="2400" b="1" i="1" noProof="0" dirty="0">
                <a:solidFill>
                  <a:srgbClr val="000000"/>
                </a:solidFill>
                <a:highlight>
                  <a:srgbClr val="FFFF00"/>
                </a:highlight>
                <a:latin typeface="Times New Roman" panose="02020603050405020304" pitchFamily="18" charset="0"/>
                <a:cs typeface="Times New Roman" panose="02020603050405020304" pitchFamily="18" charset="0"/>
              </a:rPr>
              <a:t>Listen</a:t>
            </a:r>
            <a:r>
              <a:rPr lang="en-US" altLang="en-US" sz="2400" b="1" i="1" noProof="0" dirty="0">
                <a:solidFill>
                  <a:srgbClr val="000000"/>
                </a:solidFill>
                <a:latin typeface="Times New Roman" panose="02020603050405020304" pitchFamily="18" charset="0"/>
                <a:cs typeface="Times New Roman" panose="02020603050405020304" pitchFamily="18" charset="0"/>
              </a:rPr>
              <a:t>.</a:t>
            </a:r>
            <a:r>
              <a:rPr lang="en-US" altLang="en-US" sz="2400" noProof="0" dirty="0">
                <a:solidFill>
                  <a:srgbClr val="000000"/>
                </a:solidFill>
                <a:latin typeface="Times New Roman" panose="02020603050405020304" pitchFamily="18" charset="0"/>
                <a:cs typeface="Times New Roman" panose="02020603050405020304" pitchFamily="18" charset="0"/>
              </a:rPr>
              <a:t>  Try to focus on the speaker’s words, not formulating your response to those words.</a:t>
            </a:r>
            <a:endParaRPr lang="en-US" altLang="en-US" sz="2400" noProof="0" dirty="0">
              <a:solidFill>
                <a:srgbClr val="000000"/>
              </a:solidFill>
              <a:latin typeface="Times New Roman" panose="02020603050405020304" pitchFamily="18" charset="0"/>
              <a:cs typeface="Times New Roman" panose="02020603050405020304" pitchFamily="18" charset="0"/>
            </a:endParaRPr>
          </a:p>
          <a:p>
            <a:pPr marL="291465" indent="-291465">
              <a:spcBef>
                <a:spcPts val="1000"/>
              </a:spcBef>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 2.  </a:t>
            </a:r>
            <a:r>
              <a:rPr lang="en-US" altLang="en-US" sz="2400" b="1" i="1" noProof="0" dirty="0">
                <a:solidFill>
                  <a:srgbClr val="000000"/>
                </a:solidFill>
                <a:highlight>
                  <a:srgbClr val="FFFF00"/>
                </a:highlight>
                <a:latin typeface="Times New Roman" panose="02020603050405020304" pitchFamily="18" charset="0"/>
                <a:cs typeface="Times New Roman" panose="02020603050405020304" pitchFamily="18" charset="0"/>
              </a:rPr>
              <a:t>Prepare </a:t>
            </a:r>
            <a:r>
              <a:rPr lang="en-US" altLang="en-US" sz="2400" b="1" i="1" noProof="0" dirty="0">
                <a:solidFill>
                  <a:srgbClr val="000000"/>
                </a:solidFill>
                <a:latin typeface="Times New Roman" panose="02020603050405020304" pitchFamily="18" charset="0"/>
                <a:cs typeface="Times New Roman" panose="02020603050405020304" pitchFamily="18" charset="0"/>
              </a:rPr>
              <a:t>before you communicate.  </a:t>
            </a:r>
            <a:r>
              <a:rPr lang="en-US" altLang="en-US" sz="2400" noProof="0" dirty="0">
                <a:solidFill>
                  <a:srgbClr val="000000"/>
                </a:solidFill>
                <a:latin typeface="Times New Roman" panose="02020603050405020304" pitchFamily="18" charset="0"/>
                <a:cs typeface="Times New Roman" panose="02020603050405020304" pitchFamily="18" charset="0"/>
              </a:rPr>
              <a:t>Understand a problem before meeting with others. </a:t>
            </a:r>
            <a:endParaRPr lang="en-US" altLang="en-US" sz="2400" noProof="0" dirty="0">
              <a:solidFill>
                <a:srgbClr val="000000"/>
              </a:solidFill>
              <a:latin typeface="Times New Roman" panose="02020603050405020304" pitchFamily="18" charset="0"/>
              <a:cs typeface="Times New Roman" panose="02020603050405020304" pitchFamily="18" charset="0"/>
            </a:endParaRPr>
          </a:p>
          <a:p>
            <a:pPr marL="291465" indent="-291465">
              <a:spcBef>
                <a:spcPts val="1000"/>
              </a:spcBef>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 3.  </a:t>
            </a:r>
            <a:r>
              <a:rPr lang="en-US" altLang="en-US" sz="2400" b="1" i="1" noProof="0" dirty="0">
                <a:solidFill>
                  <a:srgbClr val="000000"/>
                </a:solidFill>
                <a:latin typeface="Times New Roman" panose="02020603050405020304" pitchFamily="18" charset="0"/>
                <a:cs typeface="Times New Roman" panose="02020603050405020304" pitchFamily="18" charset="0"/>
              </a:rPr>
              <a:t>Someone should </a:t>
            </a:r>
            <a:r>
              <a:rPr lang="en-US" altLang="en-US" sz="2400" b="1" i="1" noProof="0" dirty="0">
                <a:solidFill>
                  <a:srgbClr val="000000"/>
                </a:solidFill>
                <a:highlight>
                  <a:srgbClr val="FFFF00"/>
                </a:highlight>
                <a:latin typeface="Times New Roman" panose="02020603050405020304" pitchFamily="18" charset="0"/>
                <a:cs typeface="Times New Roman" panose="02020603050405020304" pitchFamily="18" charset="0"/>
              </a:rPr>
              <a:t>facilitate </a:t>
            </a:r>
            <a:r>
              <a:rPr lang="en-US" altLang="en-US" sz="2400" b="1" i="1" noProof="0" dirty="0">
                <a:solidFill>
                  <a:srgbClr val="000000"/>
                </a:solidFill>
                <a:latin typeface="Times New Roman" panose="02020603050405020304" pitchFamily="18" charset="0"/>
                <a:cs typeface="Times New Roman" panose="02020603050405020304" pitchFamily="18" charset="0"/>
              </a:rPr>
              <a:t>the activity. </a:t>
            </a:r>
            <a:r>
              <a:rPr lang="en-US" altLang="en-US" sz="2400" noProof="0" dirty="0">
                <a:solidFill>
                  <a:srgbClr val="000000"/>
                </a:solidFill>
                <a:latin typeface="Times New Roman" panose="02020603050405020304" pitchFamily="18" charset="0"/>
                <a:cs typeface="Times New Roman" panose="02020603050405020304" pitchFamily="18" charset="0"/>
              </a:rPr>
              <a:t> Every communication meeting should have a leader to keep the conversation moving in a productive direction.</a:t>
            </a:r>
            <a:endParaRPr lang="en-US" altLang="en-US" sz="2400" noProof="0" dirty="0">
              <a:solidFill>
                <a:srgbClr val="000000"/>
              </a:solidFill>
              <a:latin typeface="Times New Roman" panose="02020603050405020304" pitchFamily="18" charset="0"/>
              <a:cs typeface="Times New Roman" panose="02020603050405020304" pitchFamily="18" charset="0"/>
            </a:endParaRPr>
          </a:p>
          <a:p>
            <a:pPr marL="291465" indent="-291465">
              <a:spcBef>
                <a:spcPts val="1000"/>
              </a:spcBef>
              <a:spcAft>
                <a:spcPts val="1000"/>
              </a:spcAft>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#4.  </a:t>
            </a:r>
            <a:r>
              <a:rPr lang="en-US" altLang="en-US" sz="2400" b="1" i="1" noProof="0" dirty="0">
                <a:solidFill>
                  <a:srgbClr val="000000"/>
                </a:solidFill>
                <a:highlight>
                  <a:srgbClr val="FFFF00"/>
                </a:highlight>
                <a:latin typeface="Times New Roman" panose="02020603050405020304" pitchFamily="18" charset="0"/>
                <a:cs typeface="Times New Roman" panose="02020603050405020304" pitchFamily="18" charset="0"/>
              </a:rPr>
              <a:t>Face-to-face</a:t>
            </a:r>
            <a:r>
              <a:rPr lang="en-US" altLang="en-US" sz="2400" b="1" i="1" noProof="0" dirty="0">
                <a:solidFill>
                  <a:srgbClr val="000000"/>
                </a:solidFill>
                <a:latin typeface="Times New Roman" panose="02020603050405020304" pitchFamily="18" charset="0"/>
                <a:cs typeface="Times New Roman" panose="02020603050405020304" pitchFamily="18" charset="0"/>
              </a:rPr>
              <a:t> communication is best. </a:t>
            </a:r>
            <a:r>
              <a:rPr lang="en-US" altLang="en-US" sz="2400" noProof="0" dirty="0">
                <a:solidFill>
                  <a:srgbClr val="000000"/>
                </a:solidFill>
                <a:latin typeface="Times New Roman" panose="02020603050405020304" pitchFamily="18" charset="0"/>
                <a:cs typeface="Times New Roman" panose="02020603050405020304" pitchFamily="18" charset="0"/>
              </a:rPr>
              <a:t>Visual representations of information can be helpful.</a:t>
            </a:r>
            <a:endParaRPr lang="en-US" altLang="en-US" sz="2400" b="1" i="1" noProof="0" dirty="0">
              <a:solidFill>
                <a:srgbClr val="000000"/>
              </a:solidFill>
              <a:latin typeface="Times New Roman" panose="02020603050405020304" pitchFamily="18" charset="0"/>
              <a:cs typeface="Times New Roman" panose="02020603050405020304" pitchFamily="18" charset="0"/>
            </a:endParaRPr>
          </a:p>
          <a:p>
            <a:pPr marL="291465" indent="-291465">
              <a:spcBef>
                <a:spcPts val="1000"/>
              </a:spcBef>
              <a:spcAft>
                <a:spcPts val="1000"/>
              </a:spcAft>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 5.  </a:t>
            </a:r>
            <a:r>
              <a:rPr lang="en-US" altLang="en-US" sz="2400" b="1" i="1" noProof="0" dirty="0">
                <a:solidFill>
                  <a:srgbClr val="000000"/>
                </a:solidFill>
                <a:latin typeface="Times New Roman" panose="02020603050405020304" pitchFamily="18" charset="0"/>
                <a:cs typeface="Times New Roman" panose="02020603050405020304" pitchFamily="18" charset="0"/>
              </a:rPr>
              <a:t>Take </a:t>
            </a:r>
            <a:r>
              <a:rPr lang="en-US" altLang="en-US" sz="2400" b="1" i="1" noProof="0" dirty="0">
                <a:solidFill>
                  <a:srgbClr val="000000"/>
                </a:solidFill>
                <a:highlight>
                  <a:srgbClr val="FFFF00"/>
                </a:highlight>
                <a:latin typeface="Times New Roman" panose="02020603050405020304" pitchFamily="18" charset="0"/>
                <a:cs typeface="Times New Roman" panose="02020603050405020304" pitchFamily="18" charset="0"/>
              </a:rPr>
              <a:t>notes </a:t>
            </a:r>
            <a:r>
              <a:rPr lang="en-US" altLang="en-US" sz="2400" b="1" i="1" noProof="0" dirty="0">
                <a:solidFill>
                  <a:srgbClr val="000000"/>
                </a:solidFill>
                <a:latin typeface="Times New Roman" panose="02020603050405020304" pitchFamily="18" charset="0"/>
                <a:cs typeface="Times New Roman" panose="02020603050405020304" pitchFamily="18" charset="0"/>
              </a:rPr>
              <a:t>and document decisions. </a:t>
            </a:r>
            <a:r>
              <a:rPr lang="en-US" altLang="en-US" sz="2400" noProof="0" dirty="0">
                <a:solidFill>
                  <a:srgbClr val="000000"/>
                </a:solidFill>
                <a:latin typeface="Times New Roman" panose="02020603050405020304" pitchFamily="18" charset="0"/>
                <a:cs typeface="Times New Roman" panose="02020603050405020304" pitchFamily="18" charset="0"/>
              </a:rPr>
              <a:t>Someone should serve as a “recorder” and write down all important points and decisions.</a:t>
            </a:r>
            <a:endParaRPr lang="en-US" altLang="en-US" sz="2400" noProof="0" dirty="0">
              <a:solidFill>
                <a:srgbClr val="00000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t>Software Application Domains</a:t>
            </a:r>
            <a:endParaRPr lang="en-US" noProof="0" dirty="0"/>
          </a:p>
        </p:txBody>
      </p:sp>
      <p:sp>
        <p:nvSpPr>
          <p:cNvPr id="4" name="Content Placeholder 3"/>
          <p:cNvSpPr>
            <a:spLocks noGrp="1"/>
          </p:cNvSpPr>
          <p:nvPr>
            <p:ph sz="quarter" idx="11"/>
          </p:nvPr>
        </p:nvSpPr>
        <p:spPr>
          <a:xfrm>
            <a:off x="1866900" y="1276710"/>
            <a:ext cx="8458200" cy="3738910"/>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altLang="en-US" sz="2400" noProof="0" dirty="0"/>
              <a:t>System software.</a:t>
            </a:r>
            <a:endParaRPr lang="en-US" altLang="en-US" sz="2400" noProof="0" dirty="0"/>
          </a:p>
          <a:p>
            <a:pPr marL="291465" indent="-291465">
              <a:spcBef>
                <a:spcPts val="1000"/>
              </a:spcBef>
              <a:spcAft>
                <a:spcPts val="0"/>
              </a:spcAft>
              <a:buFont typeface="Arial" panose="020B0604020202020204" pitchFamily="34" charset="0"/>
              <a:buChar char="•"/>
            </a:pPr>
            <a:r>
              <a:rPr lang="en-US" altLang="en-US" sz="2400" noProof="0" dirty="0"/>
              <a:t>Application software.</a:t>
            </a:r>
            <a:endParaRPr lang="en-US" altLang="en-US" sz="2400" noProof="0" dirty="0"/>
          </a:p>
          <a:p>
            <a:pPr marL="291465" indent="-291465">
              <a:spcBef>
                <a:spcPts val="1000"/>
              </a:spcBef>
              <a:spcAft>
                <a:spcPts val="0"/>
              </a:spcAft>
              <a:buFont typeface="Arial" panose="020B0604020202020204" pitchFamily="34" charset="0"/>
              <a:buChar char="•"/>
            </a:pPr>
            <a:r>
              <a:rPr lang="en-US" altLang="en-US" sz="2400" noProof="0" dirty="0"/>
              <a:t>Engineering/Scientific software.</a:t>
            </a:r>
            <a:endParaRPr lang="en-US" altLang="en-US" sz="2400" noProof="0" dirty="0"/>
          </a:p>
          <a:p>
            <a:pPr marL="291465" indent="-291465">
              <a:spcBef>
                <a:spcPts val="1000"/>
              </a:spcBef>
              <a:spcAft>
                <a:spcPts val="0"/>
              </a:spcAft>
              <a:buFont typeface="Arial" panose="020B0604020202020204" pitchFamily="34" charset="0"/>
              <a:buChar char="•"/>
            </a:pPr>
            <a:r>
              <a:rPr lang="en-US" altLang="en-US" sz="2400" noProof="0" dirty="0"/>
              <a:t>Embedded software.</a:t>
            </a:r>
            <a:endParaRPr lang="en-US" altLang="en-US" sz="2400" noProof="0" dirty="0"/>
          </a:p>
          <a:p>
            <a:pPr marL="291465" indent="-291465">
              <a:spcBef>
                <a:spcPts val="1000"/>
              </a:spcBef>
              <a:spcAft>
                <a:spcPts val="0"/>
              </a:spcAft>
              <a:buFont typeface="Arial" panose="020B0604020202020204" pitchFamily="34" charset="0"/>
              <a:buChar char="•"/>
            </a:pPr>
            <a:r>
              <a:rPr lang="en-US" altLang="en-US" sz="2400" noProof="0" dirty="0"/>
              <a:t>Product-line software.</a:t>
            </a:r>
            <a:endParaRPr lang="en-US" altLang="en-US" sz="2400" noProof="0" dirty="0"/>
          </a:p>
          <a:p>
            <a:pPr marL="291465" indent="-291465">
              <a:spcBef>
                <a:spcPts val="1000"/>
              </a:spcBef>
              <a:spcAft>
                <a:spcPts val="0"/>
              </a:spcAft>
              <a:buFont typeface="Arial" panose="020B0604020202020204" pitchFamily="34" charset="0"/>
              <a:buChar char="•"/>
            </a:pPr>
            <a:r>
              <a:rPr lang="en-US" altLang="en-US" sz="2400" noProof="0" dirty="0"/>
              <a:t>Web/Mobile applications.</a:t>
            </a:r>
            <a:endParaRPr lang="en-US" altLang="en-US" sz="2400" noProof="0" dirty="0"/>
          </a:p>
          <a:p>
            <a:pPr marL="291465" indent="-291465">
              <a:spcBef>
                <a:spcPts val="1000"/>
              </a:spcBef>
              <a:spcAft>
                <a:spcPts val="0"/>
              </a:spcAft>
              <a:buFont typeface="Arial" panose="020B0604020202020204" pitchFamily="34" charset="0"/>
              <a:buChar char="•"/>
            </a:pPr>
            <a:r>
              <a:rPr lang="en-US" altLang="en-US" sz="2400" noProof="0" dirty="0"/>
              <a:t>AI software (robotics, neural nets, game playing).</a:t>
            </a:r>
            <a:endParaRPr lang="en-US" altLang="en-US" sz="2400" noProof="0" dirty="0"/>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solidFill>
                  <a:srgbClr val="000000"/>
                </a:solidFill>
                <a:latin typeface="Times New Roman" panose="02020603050405020304" pitchFamily="18" charset="0"/>
                <a:cs typeface="Times New Roman" panose="02020603050405020304" pitchFamily="18" charset="0"/>
              </a:rPr>
              <a:t>Communications Principles </a:t>
            </a:r>
            <a:r>
              <a:rPr lang="en-US" sz="1000" b="0" noProof="0" dirty="0">
                <a:solidFill>
                  <a:srgbClr val="000000"/>
                </a:solidFill>
                <a:latin typeface="Times New Roman" panose="02020603050405020304" pitchFamily="18" charset="0"/>
                <a:cs typeface="Times New Roman" panose="02020603050405020304" pitchFamily="18" charset="0"/>
              </a:rPr>
              <a:t>2</a:t>
            </a:r>
            <a:endParaRPr lang="en-US" sz="1000" b="0" noProof="0" dirty="0">
              <a:solidFill>
                <a:srgbClr val="00000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128046"/>
            <a:ext cx="8458200" cy="4992836"/>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 6.  </a:t>
            </a:r>
            <a:r>
              <a:rPr lang="en-US" altLang="en-US" sz="2400" b="1" i="1" noProof="0" dirty="0">
                <a:solidFill>
                  <a:srgbClr val="000000"/>
                </a:solidFill>
                <a:latin typeface="Times New Roman" panose="02020603050405020304" pitchFamily="18" charset="0"/>
                <a:cs typeface="Times New Roman" panose="02020603050405020304" pitchFamily="18" charset="0"/>
              </a:rPr>
              <a:t>Strive for collaboration. </a:t>
            </a:r>
            <a:r>
              <a:rPr lang="en-US" altLang="en-US" sz="2400" i="1" noProof="0" dirty="0">
                <a:solidFill>
                  <a:srgbClr val="000000"/>
                </a:solidFill>
                <a:latin typeface="Times New Roman" panose="02020603050405020304" pitchFamily="18" charset="0"/>
                <a:cs typeface="Times New Roman" panose="02020603050405020304" pitchFamily="18" charset="0"/>
              </a:rPr>
              <a:t> C</a:t>
            </a:r>
            <a:r>
              <a:rPr lang="en-US" altLang="en-US" sz="2400" noProof="0" dirty="0">
                <a:solidFill>
                  <a:srgbClr val="000000"/>
                </a:solidFill>
                <a:latin typeface="Times New Roman" panose="02020603050405020304" pitchFamily="18" charset="0"/>
                <a:cs typeface="Times New Roman" panose="02020603050405020304" pitchFamily="18" charset="0"/>
              </a:rPr>
              <a:t>onsensus occurs when collective team knowledge is combined.</a:t>
            </a:r>
            <a:endParaRPr lang="en-US" altLang="en-US" sz="2400" noProof="0" dirty="0">
              <a:solidFill>
                <a:srgbClr val="000000"/>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 7.  </a:t>
            </a:r>
            <a:r>
              <a:rPr lang="en-US" altLang="en-US" sz="2400" b="1" i="1" noProof="0" dirty="0">
                <a:solidFill>
                  <a:srgbClr val="000000"/>
                </a:solidFill>
                <a:latin typeface="Times New Roman" panose="02020603050405020304" pitchFamily="18" charset="0"/>
                <a:cs typeface="Times New Roman" panose="02020603050405020304" pitchFamily="18" charset="0"/>
              </a:rPr>
              <a:t>Stay focused, modularize your discussion.</a:t>
            </a:r>
            <a:r>
              <a:rPr lang="en-US" altLang="en-US" sz="2400" i="1" noProof="0" dirty="0">
                <a:solidFill>
                  <a:srgbClr val="000000"/>
                </a:solidFill>
                <a:latin typeface="Times New Roman" panose="02020603050405020304" pitchFamily="18" charset="0"/>
                <a:cs typeface="Times New Roman" panose="02020603050405020304" pitchFamily="18" charset="0"/>
              </a:rPr>
              <a:t> </a:t>
            </a:r>
            <a:r>
              <a:rPr lang="en-US" altLang="en-US" sz="2400" noProof="0" dirty="0">
                <a:solidFill>
                  <a:srgbClr val="000000"/>
                </a:solidFill>
                <a:latin typeface="Times New Roman" panose="02020603050405020304" pitchFamily="18" charset="0"/>
                <a:cs typeface="Times New Roman" panose="02020603050405020304" pitchFamily="18" charset="0"/>
              </a:rPr>
              <a:t>The more people involved in communication the more likely discussion will bounce between topics.</a:t>
            </a:r>
            <a:endParaRPr lang="en-US" altLang="en-US" sz="2400" noProof="0" dirty="0">
              <a:solidFill>
                <a:srgbClr val="000000"/>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 8.  </a:t>
            </a:r>
            <a:r>
              <a:rPr lang="en-US" altLang="en-US" sz="2400" b="1" i="1" noProof="0" dirty="0">
                <a:solidFill>
                  <a:srgbClr val="000000"/>
                </a:solidFill>
                <a:latin typeface="Times New Roman" panose="02020603050405020304" pitchFamily="18" charset="0"/>
                <a:cs typeface="Times New Roman" panose="02020603050405020304" pitchFamily="18" charset="0"/>
              </a:rPr>
              <a:t>If something is unclear, draw a picture.</a:t>
            </a:r>
            <a:endParaRPr lang="en-US" altLang="en-US" sz="2400" b="1" i="1" noProof="0" dirty="0">
              <a:solidFill>
                <a:srgbClr val="000000"/>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 9.  </a:t>
            </a:r>
            <a:r>
              <a:rPr lang="en-US" altLang="en-US" sz="2400" b="1" i="1" noProof="0" dirty="0">
                <a:solidFill>
                  <a:srgbClr val="000000"/>
                </a:solidFill>
                <a:latin typeface="Times New Roman" panose="02020603050405020304" pitchFamily="18" charset="0"/>
                <a:cs typeface="Times New Roman" panose="02020603050405020304" pitchFamily="18" charset="0"/>
              </a:rPr>
              <a:t>(a) Once you agree to something, move on; (b) If you can’t agree to something, move on; (c) If a feature or function is unclear and cannot be clarified at the moment, move on. </a:t>
            </a:r>
            <a:endParaRPr lang="en-US" altLang="en-US" sz="2400" b="1" i="1" noProof="0" dirty="0">
              <a:solidFill>
                <a:srgbClr val="000000"/>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 10.  </a:t>
            </a:r>
            <a:r>
              <a:rPr lang="en-US" altLang="en-US" sz="2400" b="1" i="1" noProof="0" dirty="0">
                <a:solidFill>
                  <a:srgbClr val="000000"/>
                </a:solidFill>
                <a:latin typeface="Times New Roman" panose="02020603050405020304" pitchFamily="18" charset="0"/>
                <a:cs typeface="Times New Roman" panose="02020603050405020304" pitchFamily="18" charset="0"/>
              </a:rPr>
              <a:t>Negotiation is not a contest or a game. It works best when both parties win.</a:t>
            </a:r>
            <a:endParaRPr lang="en-US" altLang="en-US" sz="2400" b="1" i="1" noProof="0" dirty="0">
              <a:solidFill>
                <a:srgbClr val="00000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solidFill>
                  <a:srgbClr val="000000"/>
                </a:solidFill>
                <a:latin typeface="Times New Roman" panose="02020603050405020304" pitchFamily="18" charset="0"/>
                <a:cs typeface="Times New Roman" panose="02020603050405020304" pitchFamily="18" charset="0"/>
              </a:rPr>
            </a:fld>
            <a:endParaRPr lang="en-US"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solidFill>
                  <a:srgbClr val="000000"/>
                </a:solidFill>
                <a:highlight>
                  <a:srgbClr val="FFFF00"/>
                </a:highlight>
                <a:latin typeface="Times New Roman" panose="02020603050405020304" pitchFamily="18" charset="0"/>
                <a:cs typeface="Times New Roman" panose="02020603050405020304" pitchFamily="18" charset="0"/>
              </a:rPr>
              <a:t>Planning </a:t>
            </a:r>
            <a:r>
              <a:rPr lang="en-US" sz="4000" noProof="0" dirty="0">
                <a:solidFill>
                  <a:srgbClr val="000000"/>
                </a:solidFill>
                <a:latin typeface="Times New Roman" panose="02020603050405020304" pitchFamily="18" charset="0"/>
                <a:cs typeface="Times New Roman" panose="02020603050405020304" pitchFamily="18" charset="0"/>
              </a:rPr>
              <a:t>Principles </a:t>
            </a:r>
            <a:r>
              <a:rPr lang="en-US" sz="1000" b="0" noProof="0" dirty="0">
                <a:solidFill>
                  <a:srgbClr val="000000"/>
                </a:solidFill>
                <a:latin typeface="Times New Roman" panose="02020603050405020304" pitchFamily="18" charset="0"/>
                <a:cs typeface="Times New Roman" panose="02020603050405020304" pitchFamily="18" charset="0"/>
              </a:rPr>
              <a:t>1</a:t>
            </a:r>
            <a:endParaRPr lang="en-US" sz="1000" b="0" noProof="0" dirty="0">
              <a:solidFill>
                <a:srgbClr val="00000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101083"/>
            <a:ext cx="8458200" cy="5355701"/>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#1.  </a:t>
            </a:r>
            <a:r>
              <a:rPr lang="en-US" altLang="en-US" sz="2400" b="1" i="1" noProof="0" dirty="0">
                <a:solidFill>
                  <a:srgbClr val="000000"/>
                </a:solidFill>
                <a:latin typeface="Times New Roman" panose="02020603050405020304" pitchFamily="18" charset="0"/>
                <a:cs typeface="Times New Roman" panose="02020603050405020304" pitchFamily="18" charset="0"/>
              </a:rPr>
              <a:t>Understand the </a:t>
            </a:r>
            <a:r>
              <a:rPr lang="en-US" altLang="en-US" sz="2400" b="1" i="1" noProof="0" dirty="0">
                <a:solidFill>
                  <a:srgbClr val="000000"/>
                </a:solidFill>
                <a:highlight>
                  <a:srgbClr val="FFFF00"/>
                </a:highlight>
                <a:latin typeface="Times New Roman" panose="02020603050405020304" pitchFamily="18" charset="0"/>
                <a:cs typeface="Times New Roman" panose="02020603050405020304" pitchFamily="18" charset="0"/>
              </a:rPr>
              <a:t>scope </a:t>
            </a:r>
            <a:r>
              <a:rPr lang="en-US" altLang="en-US" sz="2400" b="1" i="1" noProof="0" dirty="0">
                <a:solidFill>
                  <a:srgbClr val="000000"/>
                </a:solidFill>
                <a:latin typeface="Times New Roman" panose="02020603050405020304" pitchFamily="18" charset="0"/>
                <a:cs typeface="Times New Roman" panose="02020603050405020304" pitchFamily="18" charset="0"/>
              </a:rPr>
              <a:t>of the project.</a:t>
            </a:r>
            <a:r>
              <a:rPr lang="en-US" altLang="en-US" sz="2400" b="1" noProof="0" dirty="0">
                <a:solidFill>
                  <a:srgbClr val="000000"/>
                </a:solidFill>
                <a:latin typeface="Times New Roman" panose="02020603050405020304" pitchFamily="18" charset="0"/>
                <a:cs typeface="Times New Roman" panose="02020603050405020304" pitchFamily="18" charset="0"/>
              </a:rPr>
              <a:t>  </a:t>
            </a:r>
            <a:r>
              <a:rPr lang="en-US" altLang="en-US" sz="2400" noProof="0" dirty="0">
                <a:solidFill>
                  <a:srgbClr val="000000"/>
                </a:solidFill>
                <a:latin typeface="Times New Roman" panose="02020603050405020304" pitchFamily="18" charset="0"/>
                <a:cs typeface="Times New Roman" panose="02020603050405020304" pitchFamily="18" charset="0"/>
              </a:rPr>
              <a:t>Scope provides the software team with a destination as the roadmap is created.</a:t>
            </a:r>
            <a:endParaRPr lang="en-US" altLang="en-US" sz="2400" noProof="0" dirty="0">
              <a:solidFill>
                <a:srgbClr val="000000"/>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#2.  </a:t>
            </a:r>
            <a:r>
              <a:rPr lang="en-US" altLang="en-US" sz="2400" b="1" i="1" noProof="0" dirty="0">
                <a:solidFill>
                  <a:srgbClr val="000000"/>
                </a:solidFill>
                <a:latin typeface="Times New Roman" panose="02020603050405020304" pitchFamily="18" charset="0"/>
                <a:cs typeface="Times New Roman" panose="02020603050405020304" pitchFamily="18" charset="0"/>
              </a:rPr>
              <a:t>Involve the </a:t>
            </a:r>
            <a:r>
              <a:rPr lang="en-US" altLang="en-US" sz="2400" b="1" i="1" noProof="0" dirty="0">
                <a:solidFill>
                  <a:srgbClr val="000000"/>
                </a:solidFill>
                <a:highlight>
                  <a:srgbClr val="FFFF00"/>
                </a:highlight>
                <a:latin typeface="Times New Roman" panose="02020603050405020304" pitchFamily="18" charset="0"/>
                <a:cs typeface="Times New Roman" panose="02020603050405020304" pitchFamily="18" charset="0"/>
              </a:rPr>
              <a:t>customer </a:t>
            </a:r>
            <a:r>
              <a:rPr lang="en-US" altLang="en-US" sz="2400" b="1" i="1" noProof="0" dirty="0">
                <a:solidFill>
                  <a:srgbClr val="000000"/>
                </a:solidFill>
                <a:latin typeface="Times New Roman" panose="02020603050405020304" pitchFamily="18" charset="0"/>
                <a:cs typeface="Times New Roman" panose="02020603050405020304" pitchFamily="18" charset="0"/>
              </a:rPr>
              <a:t>in the planning activity.  </a:t>
            </a:r>
            <a:r>
              <a:rPr lang="en-US" altLang="en-US" sz="2400" noProof="0" dirty="0">
                <a:solidFill>
                  <a:srgbClr val="000000"/>
                </a:solidFill>
                <a:latin typeface="Times New Roman" panose="02020603050405020304" pitchFamily="18" charset="0"/>
                <a:cs typeface="Times New Roman" panose="02020603050405020304" pitchFamily="18" charset="0"/>
              </a:rPr>
              <a:t>They define priorities and project constraints. </a:t>
            </a:r>
            <a:endParaRPr lang="en-US" altLang="en-US" sz="2400" noProof="0" dirty="0">
              <a:solidFill>
                <a:srgbClr val="000000"/>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#3.</a:t>
            </a:r>
            <a:r>
              <a:rPr lang="en-US" altLang="en-US" sz="2400" b="1" i="1" noProof="0" dirty="0">
                <a:solidFill>
                  <a:srgbClr val="000000"/>
                </a:solidFill>
                <a:latin typeface="Times New Roman" panose="02020603050405020304" pitchFamily="18" charset="0"/>
                <a:cs typeface="Times New Roman" panose="02020603050405020304" pitchFamily="18" charset="0"/>
              </a:rPr>
              <a:t> </a:t>
            </a:r>
            <a:r>
              <a:rPr lang="en-US" altLang="en-US" sz="2400" b="1" noProof="0" dirty="0">
                <a:solidFill>
                  <a:srgbClr val="000000"/>
                </a:solidFill>
                <a:latin typeface="Times New Roman" panose="02020603050405020304" pitchFamily="18" charset="0"/>
                <a:cs typeface="Times New Roman" panose="02020603050405020304" pitchFamily="18" charset="0"/>
              </a:rPr>
              <a:t> </a:t>
            </a:r>
            <a:r>
              <a:rPr lang="en-US" altLang="en-US" sz="2400" b="1" i="1" noProof="0" dirty="0">
                <a:solidFill>
                  <a:srgbClr val="000000"/>
                </a:solidFill>
                <a:latin typeface="Times New Roman" panose="02020603050405020304" pitchFamily="18" charset="0"/>
                <a:cs typeface="Times New Roman" panose="02020603050405020304" pitchFamily="18" charset="0"/>
              </a:rPr>
              <a:t>Recognize that planning is iterative. </a:t>
            </a:r>
            <a:r>
              <a:rPr lang="en-US" altLang="en-US" sz="2400" b="1" noProof="0" dirty="0">
                <a:solidFill>
                  <a:srgbClr val="000000"/>
                </a:solidFill>
                <a:latin typeface="Times New Roman" panose="02020603050405020304" pitchFamily="18" charset="0"/>
                <a:cs typeface="Times New Roman" panose="02020603050405020304" pitchFamily="18" charset="0"/>
              </a:rPr>
              <a:t> </a:t>
            </a:r>
            <a:r>
              <a:rPr lang="en-US" altLang="en-US" sz="2400" noProof="0" dirty="0">
                <a:solidFill>
                  <a:srgbClr val="000000"/>
                </a:solidFill>
                <a:latin typeface="Times New Roman" panose="02020603050405020304" pitchFamily="18" charset="0"/>
                <a:cs typeface="Times New Roman" panose="02020603050405020304" pitchFamily="18" charset="0"/>
              </a:rPr>
              <a:t>A project plan is likely to change as work begins. </a:t>
            </a:r>
            <a:endParaRPr lang="en-US" altLang="en-US" sz="2400" noProof="0" dirty="0">
              <a:solidFill>
                <a:srgbClr val="000000"/>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#4.  </a:t>
            </a:r>
            <a:r>
              <a:rPr lang="en-US" altLang="en-US" sz="2400" b="1" i="1" noProof="0" dirty="0">
                <a:solidFill>
                  <a:srgbClr val="000000"/>
                </a:solidFill>
                <a:highlight>
                  <a:srgbClr val="FFFF00"/>
                </a:highlight>
                <a:latin typeface="Times New Roman" panose="02020603050405020304" pitchFamily="18" charset="0"/>
                <a:cs typeface="Times New Roman" panose="02020603050405020304" pitchFamily="18" charset="0"/>
              </a:rPr>
              <a:t>Estimate </a:t>
            </a:r>
            <a:r>
              <a:rPr lang="en-US" altLang="en-US" sz="2400" b="1" i="1" noProof="0" dirty="0">
                <a:solidFill>
                  <a:srgbClr val="000000"/>
                </a:solidFill>
                <a:latin typeface="Times New Roman" panose="02020603050405020304" pitchFamily="18" charset="0"/>
                <a:cs typeface="Times New Roman" panose="02020603050405020304" pitchFamily="18" charset="0"/>
              </a:rPr>
              <a:t>based on what you know. </a:t>
            </a:r>
            <a:r>
              <a:rPr lang="en-US" altLang="en-US" sz="2400" b="1" noProof="0" dirty="0">
                <a:solidFill>
                  <a:srgbClr val="000000"/>
                </a:solidFill>
                <a:latin typeface="Times New Roman" panose="02020603050405020304" pitchFamily="18" charset="0"/>
                <a:cs typeface="Times New Roman" panose="02020603050405020304" pitchFamily="18" charset="0"/>
              </a:rPr>
              <a:t> </a:t>
            </a:r>
            <a:r>
              <a:rPr lang="en-US" altLang="en-US" sz="2400" noProof="0" dirty="0">
                <a:solidFill>
                  <a:srgbClr val="000000"/>
                </a:solidFill>
                <a:latin typeface="Times New Roman" panose="02020603050405020304" pitchFamily="18" charset="0"/>
                <a:cs typeface="Times New Roman" panose="02020603050405020304" pitchFamily="18" charset="0"/>
              </a:rPr>
              <a:t>Estimation provides an indication of effort, cost, and task duration, based on team’s current understanding of work.</a:t>
            </a:r>
            <a:endParaRPr lang="en-US" altLang="en-US" sz="2400" noProof="0" dirty="0">
              <a:solidFill>
                <a:srgbClr val="000000"/>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#5.  </a:t>
            </a:r>
            <a:r>
              <a:rPr lang="en-US" altLang="en-US" sz="2400" b="1" i="1" noProof="0" dirty="0">
                <a:solidFill>
                  <a:srgbClr val="000000"/>
                </a:solidFill>
                <a:latin typeface="Times New Roman" panose="02020603050405020304" pitchFamily="18" charset="0"/>
                <a:cs typeface="Times New Roman" panose="02020603050405020304" pitchFamily="18" charset="0"/>
              </a:rPr>
              <a:t>Consider risk as you define the plan. </a:t>
            </a:r>
            <a:r>
              <a:rPr lang="en-US" altLang="en-US" sz="2400" noProof="0" dirty="0">
                <a:solidFill>
                  <a:srgbClr val="000000"/>
                </a:solidFill>
                <a:latin typeface="Times New Roman" panose="02020603050405020304" pitchFamily="18" charset="0"/>
                <a:cs typeface="Times New Roman" panose="02020603050405020304" pitchFamily="18" charset="0"/>
              </a:rPr>
              <a:t>Contingency planning is needed for identified high impact and high probability risks. </a:t>
            </a:r>
            <a:endParaRPr lang="en-US" altLang="en-US" sz="2400" noProof="0" dirty="0">
              <a:solidFill>
                <a:srgbClr val="00000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solidFill>
                  <a:srgbClr val="000000"/>
                </a:solidFill>
                <a:latin typeface="Times New Roman" panose="02020603050405020304" pitchFamily="18" charset="0"/>
                <a:cs typeface="Times New Roman" panose="02020603050405020304" pitchFamily="18" charset="0"/>
              </a:rPr>
            </a:fld>
            <a:endParaRPr lang="en-US"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solidFill>
                  <a:srgbClr val="000000"/>
                </a:solidFill>
                <a:latin typeface="Times New Roman" panose="02020603050405020304" pitchFamily="18" charset="0"/>
                <a:cs typeface="Times New Roman" panose="02020603050405020304" pitchFamily="18" charset="0"/>
              </a:rPr>
              <a:t>Planning Principles </a:t>
            </a:r>
            <a:r>
              <a:rPr lang="en-US" sz="1000" b="0" noProof="0" dirty="0">
                <a:solidFill>
                  <a:srgbClr val="000000"/>
                </a:solidFill>
                <a:latin typeface="Times New Roman" panose="02020603050405020304" pitchFamily="18" charset="0"/>
                <a:cs typeface="Times New Roman" panose="02020603050405020304" pitchFamily="18" charset="0"/>
              </a:rPr>
              <a:t>2</a:t>
            </a:r>
            <a:endParaRPr lang="en-US" sz="1000" b="0" noProof="0" dirty="0">
              <a:solidFill>
                <a:srgbClr val="00000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101083"/>
            <a:ext cx="8458200" cy="5243733"/>
          </a:xfrm>
        </p:spPr>
        <p:txBody>
          <a:bodyPr vert="horz" lIns="91440" tIns="45720" rIns="91440" bIns="45720" rtlCol="0">
            <a:noAutofit/>
          </a:bodyPr>
          <a:lstStyle/>
          <a:p>
            <a:pPr marL="291465" indent="-291465">
              <a:spcBef>
                <a:spcPts val="1000"/>
              </a:spcBef>
              <a:spcAft>
                <a:spcPts val="1000"/>
              </a:spcAft>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#7.  </a:t>
            </a:r>
            <a:r>
              <a:rPr lang="en-US" altLang="en-US" sz="2400" b="1" i="1" noProof="0" dirty="0">
                <a:solidFill>
                  <a:srgbClr val="000000"/>
                </a:solidFill>
                <a:latin typeface="Times New Roman" panose="02020603050405020304" pitchFamily="18" charset="0"/>
                <a:cs typeface="Times New Roman" panose="02020603050405020304" pitchFamily="18" charset="0"/>
              </a:rPr>
              <a:t>Adjust granularity as you define the plan. </a:t>
            </a:r>
            <a:r>
              <a:rPr lang="en-US" altLang="en-US" sz="2400" b="1" noProof="0" dirty="0">
                <a:solidFill>
                  <a:srgbClr val="000000"/>
                </a:solidFill>
                <a:latin typeface="Times New Roman" panose="02020603050405020304" pitchFamily="18" charset="0"/>
                <a:cs typeface="Times New Roman" panose="02020603050405020304" pitchFamily="18" charset="0"/>
              </a:rPr>
              <a:t> </a:t>
            </a:r>
            <a:r>
              <a:rPr lang="en-US" altLang="en-US" sz="2400" i="1" noProof="0" dirty="0">
                <a:solidFill>
                  <a:srgbClr val="000000"/>
                </a:solidFill>
                <a:latin typeface="Times New Roman" panose="02020603050405020304" pitchFamily="18" charset="0"/>
                <a:cs typeface="Times New Roman" panose="02020603050405020304" pitchFamily="18" charset="0"/>
              </a:rPr>
              <a:t>Granularity</a:t>
            </a:r>
            <a:r>
              <a:rPr lang="en-US" altLang="en-US" sz="2400" noProof="0" dirty="0">
                <a:solidFill>
                  <a:srgbClr val="000000"/>
                </a:solidFill>
                <a:latin typeface="Times New Roman" panose="02020603050405020304" pitchFamily="18" charset="0"/>
                <a:cs typeface="Times New Roman" panose="02020603050405020304" pitchFamily="18" charset="0"/>
              </a:rPr>
              <a:t> refers to the level of detail that is introduced as a project plan is developed.</a:t>
            </a:r>
            <a:endParaRPr lang="en-US" altLang="en-US" sz="2400" noProof="0" dirty="0">
              <a:solidFill>
                <a:srgbClr val="000000"/>
              </a:solidFill>
              <a:latin typeface="Times New Roman" panose="02020603050405020304" pitchFamily="18" charset="0"/>
              <a:cs typeface="Times New Roman" panose="02020603050405020304" pitchFamily="18" charset="0"/>
            </a:endParaRPr>
          </a:p>
          <a:p>
            <a:pPr marL="291465" indent="-291465">
              <a:spcBef>
                <a:spcPts val="1000"/>
              </a:spcBef>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#8.  </a:t>
            </a:r>
            <a:r>
              <a:rPr lang="en-US" altLang="en-US" sz="2400" b="1" i="1" noProof="0" dirty="0">
                <a:solidFill>
                  <a:srgbClr val="000000"/>
                </a:solidFill>
                <a:latin typeface="Times New Roman" panose="02020603050405020304" pitchFamily="18" charset="0"/>
                <a:cs typeface="Times New Roman" panose="02020603050405020304" pitchFamily="18" charset="0"/>
              </a:rPr>
              <a:t>Define how you intend to ensure quality.  </a:t>
            </a:r>
            <a:r>
              <a:rPr lang="en-US" altLang="en-US" sz="2400" noProof="0" dirty="0">
                <a:solidFill>
                  <a:srgbClr val="000000"/>
                </a:solidFill>
                <a:latin typeface="Times New Roman" panose="02020603050405020304" pitchFamily="18" charset="0"/>
                <a:cs typeface="Times New Roman" panose="02020603050405020304" pitchFamily="18" charset="0"/>
              </a:rPr>
              <a:t> Your plan should identify how the software team intends to ensure quality. </a:t>
            </a:r>
            <a:endParaRPr lang="en-US" altLang="en-US" sz="2400" noProof="0" dirty="0">
              <a:solidFill>
                <a:srgbClr val="000000"/>
              </a:solidFill>
              <a:latin typeface="Times New Roman" panose="02020603050405020304" pitchFamily="18" charset="0"/>
              <a:cs typeface="Times New Roman" panose="02020603050405020304" pitchFamily="18" charset="0"/>
            </a:endParaRPr>
          </a:p>
          <a:p>
            <a:pPr marL="291465" indent="-291465">
              <a:spcBef>
                <a:spcPts val="1000"/>
              </a:spcBef>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#9.  </a:t>
            </a:r>
            <a:r>
              <a:rPr lang="en-US" altLang="en-US" sz="2400" b="1" i="1" noProof="0" dirty="0">
                <a:solidFill>
                  <a:srgbClr val="000000"/>
                </a:solidFill>
                <a:latin typeface="Times New Roman" panose="02020603050405020304" pitchFamily="18" charset="0"/>
                <a:cs typeface="Times New Roman" panose="02020603050405020304" pitchFamily="18" charset="0"/>
              </a:rPr>
              <a:t>Describe how you intend to accommodate change. </a:t>
            </a:r>
            <a:r>
              <a:rPr lang="en-US" altLang="en-US" sz="2400" b="1" noProof="0" dirty="0">
                <a:solidFill>
                  <a:srgbClr val="000000"/>
                </a:solidFill>
                <a:latin typeface="Times New Roman" panose="02020603050405020304" pitchFamily="18" charset="0"/>
                <a:cs typeface="Times New Roman" panose="02020603050405020304" pitchFamily="18" charset="0"/>
              </a:rPr>
              <a:t> </a:t>
            </a:r>
            <a:r>
              <a:rPr lang="en-US" altLang="en-US" sz="2400" noProof="0" dirty="0">
                <a:solidFill>
                  <a:srgbClr val="000000"/>
                </a:solidFill>
                <a:latin typeface="Times New Roman" panose="02020603050405020304" pitchFamily="18" charset="0"/>
                <a:cs typeface="Times New Roman" panose="02020603050405020304" pitchFamily="18" charset="0"/>
              </a:rPr>
              <a:t>Even the best planning can be obviated by uncontrolled change. </a:t>
            </a:r>
            <a:endParaRPr lang="en-US" altLang="en-US" sz="2400" noProof="0" dirty="0">
              <a:solidFill>
                <a:srgbClr val="000000"/>
              </a:solidFill>
              <a:latin typeface="Times New Roman" panose="02020603050405020304" pitchFamily="18" charset="0"/>
              <a:cs typeface="Times New Roman" panose="02020603050405020304" pitchFamily="18" charset="0"/>
            </a:endParaRPr>
          </a:p>
          <a:p>
            <a:pPr marL="291465" indent="-291465">
              <a:spcBef>
                <a:spcPts val="1000"/>
              </a:spcBef>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#10.  </a:t>
            </a:r>
            <a:r>
              <a:rPr lang="en-US" altLang="en-US" sz="2400" b="1" i="1" noProof="0" dirty="0">
                <a:solidFill>
                  <a:srgbClr val="000000"/>
                </a:solidFill>
                <a:latin typeface="Times New Roman" panose="02020603050405020304" pitchFamily="18" charset="0"/>
                <a:cs typeface="Times New Roman" panose="02020603050405020304" pitchFamily="18" charset="0"/>
              </a:rPr>
              <a:t>Track the plan frequently and make  adjustments as required.</a:t>
            </a:r>
            <a:r>
              <a:rPr lang="en-US" altLang="en-US" sz="2400" i="1" noProof="0" dirty="0">
                <a:solidFill>
                  <a:srgbClr val="000000"/>
                </a:solidFill>
                <a:latin typeface="Times New Roman" panose="02020603050405020304" pitchFamily="18" charset="0"/>
                <a:cs typeface="Times New Roman" panose="02020603050405020304" pitchFamily="18" charset="0"/>
              </a:rPr>
              <a:t> </a:t>
            </a:r>
            <a:r>
              <a:rPr lang="en-US" altLang="en-US" sz="2400" noProof="0" dirty="0">
                <a:solidFill>
                  <a:srgbClr val="000000"/>
                </a:solidFill>
                <a:latin typeface="Times New Roman" panose="02020603050405020304" pitchFamily="18" charset="0"/>
                <a:cs typeface="Times New Roman" panose="02020603050405020304" pitchFamily="18" charset="0"/>
              </a:rPr>
              <a:t>Software projects fall behind schedule one day at a time. </a:t>
            </a:r>
            <a:endParaRPr lang="en-US" altLang="en-US" sz="2800" noProof="0" dirty="0">
              <a:solidFill>
                <a:srgbClr val="00000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solidFill>
                  <a:srgbClr val="000000"/>
                </a:solidFill>
                <a:latin typeface="Times New Roman" panose="02020603050405020304" pitchFamily="18" charset="0"/>
                <a:cs typeface="Times New Roman" panose="02020603050405020304" pitchFamily="18" charset="0"/>
              </a:rPr>
            </a:fld>
            <a:endParaRPr lang="en-US"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noProof="0" dirty="0">
                <a:latin typeface="Times New Roman" panose="02020603050405020304" pitchFamily="18" charset="0"/>
                <a:cs typeface="Times New Roman" panose="02020603050405020304" pitchFamily="18" charset="0"/>
              </a:rPr>
              <a:t>Software Modeling </a:t>
            </a:r>
            <a:r>
              <a:rPr lang="zh-CN" altLang="en-US" sz="4000" noProof="0" dirty="0">
                <a:latin typeface="Times New Roman" panose="02020603050405020304" pitchFamily="18" charset="0"/>
                <a:cs typeface="Times New Roman" panose="02020603050405020304" pitchFamily="18" charset="0"/>
              </a:rPr>
              <a:t>敏捷的</a:t>
            </a:r>
            <a:r>
              <a:rPr lang="zh-CN" altLang="en-US" sz="4000" noProof="0" dirty="0">
                <a:latin typeface="Times New Roman" panose="02020603050405020304" pitchFamily="18" charset="0"/>
                <a:cs typeface="Times New Roman" panose="02020603050405020304" pitchFamily="18" charset="0"/>
              </a:rPr>
              <a:t>过程</a:t>
            </a:r>
            <a:endParaRPr lang="zh-CN" altLang="en-US" sz="4000" noProof="0" dirty="0">
              <a:latin typeface="Times New Roman" panose="02020603050405020304" pitchFamily="18" charset="0"/>
              <a:cs typeface="Times New Roman" panose="02020603050405020304" pitchFamily="18" charset="0"/>
            </a:endParaRPr>
          </a:p>
        </p:txBody>
      </p:sp>
      <p:pic>
        <p:nvPicPr>
          <p:cNvPr id="6" name="Picture 5" descr="An illustration displays a circular flow diagram."/>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05300" y="1402629"/>
            <a:ext cx="6298847" cy="4455415"/>
          </a:xfrm>
          <a:prstGeom prst="rect">
            <a:avLst/>
          </a:prstGeom>
        </p:spPr>
      </p:pic>
      <p:sp>
        <p:nvSpPr>
          <p:cNvPr id="7" name="Text Placeholder 6"/>
          <p:cNvSpPr>
            <a:spLocks noGrp="1"/>
          </p:cNvSpPr>
          <p:nvPr>
            <p:ph type="body" sz="quarter" idx="12"/>
          </p:nvPr>
        </p:nvSpPr>
        <p:spPr>
          <a:xfrm>
            <a:off x="4641053" y="6324600"/>
            <a:ext cx="2909895" cy="190500"/>
          </a:xfrm>
        </p:spPr>
        <p:txBody>
          <a:bodyPr/>
          <a:lstStyle/>
          <a:p>
            <a:r>
              <a:rPr lang="en-US" sz="1200" noProof="0" dirty="0">
                <a:latin typeface="Times New Roman" panose="02020603050405020304" pitchFamily="18" charset="0"/>
                <a:cs typeface="Times New Roman" panose="02020603050405020304" pitchFamily="18" charset="0"/>
                <a:hlinkClick r:id="rId2" action="ppaction://hlinksldjump"/>
              </a:rPr>
              <a:t>Access the text alternative for slide images.</a:t>
            </a:r>
            <a:endParaRPr lang="en-US" sz="12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solidFill>
                  <a:srgbClr val="000000"/>
                </a:solidFill>
                <a:latin typeface="Times New Roman" panose="02020603050405020304" pitchFamily="18" charset="0"/>
                <a:cs typeface="Times New Roman" panose="02020603050405020304" pitchFamily="18" charset="0"/>
              </a:rPr>
              <a:t>Agile Modeling Principles </a:t>
            </a:r>
            <a:r>
              <a:rPr lang="en-US" sz="1000" b="0" noProof="0" dirty="0">
                <a:solidFill>
                  <a:srgbClr val="000000"/>
                </a:solidFill>
                <a:latin typeface="Times New Roman" panose="02020603050405020304" pitchFamily="18" charset="0"/>
                <a:cs typeface="Times New Roman" panose="02020603050405020304" pitchFamily="18" charset="0"/>
              </a:rPr>
              <a:t>1</a:t>
            </a:r>
            <a:endParaRPr lang="en-US" sz="1000" b="0" noProof="0" dirty="0">
              <a:solidFill>
                <a:srgbClr val="00000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076768"/>
            <a:ext cx="8458200" cy="4722878"/>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#1.  </a:t>
            </a:r>
            <a:r>
              <a:rPr lang="en-US" altLang="en-US" sz="2400" b="1" i="1" noProof="0" dirty="0">
                <a:solidFill>
                  <a:srgbClr val="000000"/>
                </a:solidFill>
                <a:latin typeface="Times New Roman" panose="02020603050405020304" pitchFamily="18" charset="0"/>
                <a:cs typeface="Times New Roman" panose="02020603050405020304" pitchFamily="18" charset="0"/>
              </a:rPr>
              <a:t>The primary goal of the software team is to build software not create models.</a:t>
            </a:r>
            <a:endParaRPr lang="en-US" altLang="en-US" sz="2400" noProof="0" dirty="0">
              <a:solidFill>
                <a:srgbClr val="000000"/>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#2.  </a:t>
            </a:r>
            <a:r>
              <a:rPr lang="en-US" altLang="en-US" sz="2400" b="1" i="1" noProof="0" dirty="0">
                <a:solidFill>
                  <a:srgbClr val="000000"/>
                </a:solidFill>
                <a:latin typeface="Times New Roman" panose="02020603050405020304" pitchFamily="18" charset="0"/>
                <a:cs typeface="Times New Roman" panose="02020603050405020304" pitchFamily="18" charset="0"/>
              </a:rPr>
              <a:t>Travel light – don’t create more models than you need.</a:t>
            </a:r>
            <a:endParaRPr lang="en-US" altLang="en-US" sz="2400" noProof="0" dirty="0">
              <a:solidFill>
                <a:srgbClr val="000000"/>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#3.</a:t>
            </a:r>
            <a:r>
              <a:rPr lang="en-US" altLang="en-US" sz="2400" b="1" i="1" noProof="0" dirty="0">
                <a:solidFill>
                  <a:srgbClr val="000000"/>
                </a:solidFill>
                <a:latin typeface="Times New Roman" panose="02020603050405020304" pitchFamily="18" charset="0"/>
                <a:cs typeface="Times New Roman" panose="02020603050405020304" pitchFamily="18" charset="0"/>
              </a:rPr>
              <a:t> </a:t>
            </a:r>
            <a:r>
              <a:rPr lang="en-US" altLang="en-US" sz="2400" b="1" noProof="0" dirty="0">
                <a:solidFill>
                  <a:srgbClr val="000000"/>
                </a:solidFill>
                <a:latin typeface="Times New Roman" panose="02020603050405020304" pitchFamily="18" charset="0"/>
                <a:cs typeface="Times New Roman" panose="02020603050405020304" pitchFamily="18" charset="0"/>
              </a:rPr>
              <a:t> </a:t>
            </a:r>
            <a:r>
              <a:rPr lang="en-US" altLang="en-US" sz="2400" b="1" i="1" noProof="0" dirty="0">
                <a:solidFill>
                  <a:srgbClr val="000000"/>
                </a:solidFill>
                <a:latin typeface="Times New Roman" panose="02020603050405020304" pitchFamily="18" charset="0"/>
                <a:cs typeface="Times New Roman" panose="02020603050405020304" pitchFamily="18" charset="0"/>
              </a:rPr>
              <a:t>Strive to produce the simplest model that will describe the problem or the software.</a:t>
            </a:r>
            <a:endParaRPr lang="en-US" altLang="en-US" sz="2400" noProof="0" dirty="0">
              <a:solidFill>
                <a:srgbClr val="000000"/>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#4.  </a:t>
            </a:r>
            <a:r>
              <a:rPr lang="en-US" altLang="en-US" sz="2400" b="1" i="1" noProof="0" dirty="0">
                <a:solidFill>
                  <a:srgbClr val="000000"/>
                </a:solidFill>
                <a:latin typeface="Times New Roman" panose="02020603050405020304" pitchFamily="18" charset="0"/>
                <a:cs typeface="Times New Roman" panose="02020603050405020304" pitchFamily="18" charset="0"/>
              </a:rPr>
              <a:t>Build models in a way that makes them amenable to change.</a:t>
            </a:r>
            <a:endParaRPr lang="en-US" altLang="en-US" sz="2400" b="1" i="1" noProof="0" dirty="0">
              <a:solidFill>
                <a:srgbClr val="000000"/>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rgbClr val="000000"/>
                </a:solidFill>
                <a:latin typeface="Times New Roman" panose="02020603050405020304" pitchFamily="18" charset="0"/>
                <a:cs typeface="Times New Roman" panose="02020603050405020304" pitchFamily="18" charset="0"/>
              </a:rPr>
              <a:t>Principle #5.  </a:t>
            </a:r>
            <a:r>
              <a:rPr lang="en-US" altLang="en-US" sz="2400" b="1" i="1" noProof="0" dirty="0">
                <a:solidFill>
                  <a:srgbClr val="000000"/>
                </a:solidFill>
                <a:latin typeface="Times New Roman" panose="02020603050405020304" pitchFamily="18" charset="0"/>
                <a:cs typeface="Times New Roman" panose="02020603050405020304" pitchFamily="18" charset="0"/>
              </a:rPr>
              <a:t>Be able to state an explicit purpose for each model that is created.</a:t>
            </a:r>
            <a:endParaRPr lang="en-US" altLang="en-US" sz="2400" noProof="0" dirty="0">
              <a:solidFill>
                <a:srgbClr val="00000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solidFill>
                  <a:srgbClr val="000000"/>
                </a:solidFill>
                <a:latin typeface="Times New Roman" panose="02020603050405020304" pitchFamily="18" charset="0"/>
                <a:cs typeface="Times New Roman" panose="02020603050405020304" pitchFamily="18" charset="0"/>
              </a:rPr>
            </a:fld>
            <a:endParaRPr lang="en-US"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latin typeface="Times New Roman" panose="02020603050405020304" pitchFamily="18" charset="0"/>
                <a:cs typeface="Times New Roman" panose="02020603050405020304" pitchFamily="18" charset="0"/>
              </a:rPr>
              <a:t>Agile Modeling Principles </a:t>
            </a:r>
            <a:r>
              <a:rPr lang="en-US" sz="1000" b="0" noProof="0" dirty="0">
                <a:latin typeface="Times New Roman" panose="02020603050405020304" pitchFamily="18" charset="0"/>
                <a:cs typeface="Times New Roman" panose="02020603050405020304" pitchFamily="18" charset="0"/>
              </a:rPr>
              <a:t>2</a:t>
            </a:r>
            <a:endParaRPr lang="en-US" sz="1000" b="0" noProof="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076768"/>
            <a:ext cx="8458200" cy="4714332"/>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altLang="en-US" sz="2400" b="1" noProof="0" dirty="0">
                <a:solidFill>
                  <a:schemeClr val="tx1"/>
                </a:solidFill>
                <a:latin typeface="Times New Roman" panose="02020603050405020304" pitchFamily="18" charset="0"/>
                <a:cs typeface="Times New Roman" panose="02020603050405020304" pitchFamily="18" charset="0"/>
              </a:rPr>
              <a:t>Principle #6.  Adapt the models you create to the system at hand.</a:t>
            </a:r>
            <a:endParaRPr lang="en-US" altLang="en-US" sz="2400" b="1"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chemeClr val="tx1"/>
                </a:solidFill>
                <a:latin typeface="Times New Roman" panose="02020603050405020304" pitchFamily="18" charset="0"/>
                <a:cs typeface="Times New Roman" panose="02020603050405020304" pitchFamily="18" charset="0"/>
              </a:rPr>
              <a:t>Principle #7.  Try to build useful models, forget abut building perfect models.</a:t>
            </a:r>
            <a:endParaRPr lang="en-US" altLang="en-US" sz="2400" b="1"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chemeClr val="tx1"/>
                </a:solidFill>
                <a:latin typeface="Times New Roman" panose="02020603050405020304" pitchFamily="18" charset="0"/>
                <a:cs typeface="Times New Roman" panose="02020603050405020304" pitchFamily="18" charset="0"/>
              </a:rPr>
              <a:t>Principle #8. Don’t become dogmatic about model syntax.  Successful communication is key.</a:t>
            </a:r>
            <a:endParaRPr lang="en-US" altLang="en-US" sz="2400" b="1"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chemeClr val="tx1"/>
                </a:solidFill>
                <a:latin typeface="Times New Roman" panose="02020603050405020304" pitchFamily="18" charset="0"/>
                <a:cs typeface="Times New Roman" panose="02020603050405020304" pitchFamily="18" charset="0"/>
              </a:rPr>
              <a:t>Principle #9.  If your instincts tell you a paper  model isn’t working you may have a reason to be concerned.</a:t>
            </a:r>
            <a:endParaRPr lang="en-US" altLang="en-US" sz="2400" b="1"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chemeClr val="tx1"/>
                </a:solidFill>
                <a:latin typeface="Times New Roman" panose="02020603050405020304" pitchFamily="18" charset="0"/>
                <a:cs typeface="Times New Roman" panose="02020603050405020304" pitchFamily="18" charset="0"/>
              </a:rPr>
              <a:t>Principle #10.  Get feedback as soon as you can.</a:t>
            </a:r>
            <a:endParaRPr lang="en-US" altLang="en-US" sz="2400" b="1" noProof="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latin typeface="Times New Roman" panose="02020603050405020304" pitchFamily="18" charset="0"/>
                <a:cs typeface="Times New Roman" panose="02020603050405020304" pitchFamily="18" charset="0"/>
              </a:rPr>
              <a:t>Construction Principles - Coding </a:t>
            </a:r>
            <a:r>
              <a:rPr lang="en-US" sz="1000" b="0" noProof="0" dirty="0">
                <a:latin typeface="Times New Roman" panose="02020603050405020304" pitchFamily="18" charset="0"/>
                <a:cs typeface="Times New Roman" panose="02020603050405020304" pitchFamily="18" charset="0"/>
              </a:rPr>
              <a:t>1</a:t>
            </a:r>
            <a:endParaRPr lang="en-US" sz="1000" b="0" noProof="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041258"/>
            <a:ext cx="8458200" cy="4878029"/>
          </a:xfrm>
        </p:spPr>
        <p:txBody>
          <a:bodyPr vert="horz" lIns="91440" tIns="45720" rIns="91440" bIns="45720" rtlCol="0">
            <a:noAutofit/>
          </a:bodyPr>
          <a:lstStyle/>
          <a:p>
            <a:r>
              <a:rPr lang="en-US" sz="2400" b="1" noProof="0" dirty="0">
                <a:latin typeface="Times New Roman" panose="02020603050405020304" pitchFamily="18" charset="0"/>
                <a:cs typeface="Times New Roman" panose="02020603050405020304" pitchFamily="18" charset="0"/>
              </a:rPr>
              <a:t>Preparation Principles: </a:t>
            </a:r>
            <a:r>
              <a:rPr lang="en-US" sz="2400" noProof="0" dirty="0">
                <a:latin typeface="Times New Roman" panose="02020603050405020304" pitchFamily="18" charset="0"/>
                <a:cs typeface="Times New Roman" panose="02020603050405020304" pitchFamily="18" charset="0"/>
              </a:rPr>
              <a:t>Before you write one line of code, be sure you:</a:t>
            </a:r>
            <a:endParaRPr 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noProof="0" dirty="0">
                <a:latin typeface="Times New Roman" panose="02020603050405020304" pitchFamily="18" charset="0"/>
                <a:cs typeface="Times New Roman" panose="02020603050405020304" pitchFamily="18" charset="0"/>
              </a:rPr>
              <a:t>Principle 1. </a:t>
            </a:r>
            <a:r>
              <a:rPr lang="en-US" sz="2400" b="1" i="1" noProof="0" dirty="0">
                <a:latin typeface="Times New Roman" panose="02020603050405020304" pitchFamily="18" charset="0"/>
                <a:cs typeface="Times New Roman" panose="02020603050405020304" pitchFamily="18" charset="0"/>
              </a:rPr>
              <a:t>Understand the problem to be solved.</a:t>
            </a:r>
            <a:endParaRPr lang="en-US" sz="2400" b="1" i="1"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noProof="0" dirty="0">
                <a:latin typeface="Times New Roman" panose="02020603050405020304" pitchFamily="18" charset="0"/>
                <a:cs typeface="Times New Roman" panose="02020603050405020304" pitchFamily="18" charset="0"/>
              </a:rPr>
              <a:t>Principle 2. </a:t>
            </a:r>
            <a:r>
              <a:rPr lang="en-US" sz="2400" b="1" i="1" noProof="0" dirty="0">
                <a:latin typeface="Times New Roman" panose="02020603050405020304" pitchFamily="18" charset="0"/>
                <a:cs typeface="Times New Roman" panose="02020603050405020304" pitchFamily="18" charset="0"/>
              </a:rPr>
              <a:t>Understand basic design principles and concepts.</a:t>
            </a:r>
            <a:endParaRPr lang="en-US" sz="2400" b="1" i="1"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noProof="0" dirty="0">
                <a:latin typeface="Times New Roman" panose="02020603050405020304" pitchFamily="18" charset="0"/>
                <a:cs typeface="Times New Roman" panose="02020603050405020304" pitchFamily="18" charset="0"/>
              </a:rPr>
              <a:t>Principle 3. </a:t>
            </a:r>
            <a:r>
              <a:rPr lang="en-US" sz="2400" b="1" i="1" noProof="0" dirty="0">
                <a:latin typeface="Times New Roman" panose="02020603050405020304" pitchFamily="18" charset="0"/>
                <a:cs typeface="Times New Roman" panose="02020603050405020304" pitchFamily="18" charset="0"/>
              </a:rPr>
              <a:t>Pick a programming language that meets the needs of the software to be built.</a:t>
            </a:r>
            <a:endParaRPr lang="en-US" sz="2400" b="1" i="1"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noProof="0" dirty="0">
                <a:latin typeface="Times New Roman" panose="02020603050405020304" pitchFamily="18" charset="0"/>
                <a:cs typeface="Times New Roman" panose="02020603050405020304" pitchFamily="18" charset="0"/>
              </a:rPr>
              <a:t>Principle 4. </a:t>
            </a:r>
            <a:r>
              <a:rPr lang="en-US" sz="2400" b="1" i="1" noProof="0" dirty="0">
                <a:latin typeface="Times New Roman" panose="02020603050405020304" pitchFamily="18" charset="0"/>
                <a:cs typeface="Times New Roman" panose="02020603050405020304" pitchFamily="18" charset="0"/>
              </a:rPr>
              <a:t>Select a programming environment that provides tools that will make your work easier.</a:t>
            </a:r>
            <a:endParaRPr lang="en-US" sz="2400" b="1" i="1"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noProof="0" dirty="0">
                <a:latin typeface="Times New Roman" panose="02020603050405020304" pitchFamily="18" charset="0"/>
                <a:cs typeface="Times New Roman" panose="02020603050405020304" pitchFamily="18" charset="0"/>
              </a:rPr>
              <a:t>Principle 5. </a:t>
            </a:r>
            <a:r>
              <a:rPr lang="en-US" sz="2400" b="1" i="1" noProof="0" dirty="0">
                <a:latin typeface="Times New Roman" panose="02020603050405020304" pitchFamily="18" charset="0"/>
                <a:cs typeface="Times New Roman" panose="02020603050405020304" pitchFamily="18" charset="0"/>
              </a:rPr>
              <a:t>Create a set of unit tests that will be applied once the component you code is completed.</a:t>
            </a:r>
            <a:endParaRPr lang="en-US" altLang="en-US" sz="24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latin typeface="Times New Roman" panose="02020603050405020304" pitchFamily="18" charset="0"/>
                <a:cs typeface="Times New Roman" panose="02020603050405020304" pitchFamily="18" charset="0"/>
              </a:rPr>
              <a:t>Construction Principles - Coding </a:t>
            </a:r>
            <a:r>
              <a:rPr lang="en-US" sz="1000" b="0" noProof="0" dirty="0">
                <a:latin typeface="Times New Roman" panose="02020603050405020304" pitchFamily="18" charset="0"/>
                <a:cs typeface="Times New Roman" panose="02020603050405020304" pitchFamily="18" charset="0"/>
              </a:rPr>
              <a:t>2</a:t>
            </a:r>
            <a:endParaRPr lang="en-US" sz="1000" b="0" noProof="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059677"/>
            <a:ext cx="8458200" cy="4776248"/>
          </a:xfrm>
        </p:spPr>
        <p:txBody>
          <a:bodyPr vert="horz" lIns="91440" tIns="45720" rIns="91440" bIns="45720" rtlCol="0">
            <a:noAutofit/>
          </a:bodyPr>
          <a:lstStyle/>
          <a:p>
            <a:r>
              <a:rPr lang="en-US" sz="2400" b="1" noProof="0" dirty="0">
                <a:latin typeface="Times New Roman" panose="02020603050405020304" pitchFamily="18" charset="0"/>
                <a:cs typeface="Times New Roman" panose="02020603050405020304" pitchFamily="18" charset="0"/>
              </a:rPr>
              <a:t>Coding Principles: </a:t>
            </a:r>
            <a:r>
              <a:rPr lang="en-US" sz="2400" noProof="0" dirty="0">
                <a:latin typeface="Times New Roman" panose="02020603050405020304" pitchFamily="18" charset="0"/>
                <a:cs typeface="Times New Roman" panose="02020603050405020304" pitchFamily="18" charset="0"/>
              </a:rPr>
              <a:t>As you begin writing code, be sure you:</a:t>
            </a:r>
            <a:endParaRPr 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noProof="0" dirty="0">
                <a:latin typeface="Times New Roman" panose="02020603050405020304" pitchFamily="18" charset="0"/>
                <a:cs typeface="Times New Roman" panose="02020603050405020304" pitchFamily="18" charset="0"/>
              </a:rPr>
              <a:t>Principle 6. </a:t>
            </a:r>
            <a:r>
              <a:rPr lang="en-US" sz="2400" b="1" i="1" noProof="0" dirty="0">
                <a:latin typeface="Times New Roman" panose="02020603050405020304" pitchFamily="18" charset="0"/>
                <a:cs typeface="Times New Roman" panose="02020603050405020304" pitchFamily="18" charset="0"/>
              </a:rPr>
              <a:t>Constrain your algorithms by following structured programming practice.</a:t>
            </a:r>
            <a:endParaRPr lang="en-US" sz="2400" b="1" i="1"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noProof="0" dirty="0">
                <a:latin typeface="Times New Roman" panose="02020603050405020304" pitchFamily="18" charset="0"/>
                <a:cs typeface="Times New Roman" panose="02020603050405020304" pitchFamily="18" charset="0"/>
              </a:rPr>
              <a:t>Principle 7. </a:t>
            </a:r>
            <a:r>
              <a:rPr lang="en-US" sz="2400" b="1" i="1" noProof="0" dirty="0">
                <a:latin typeface="Times New Roman" panose="02020603050405020304" pitchFamily="18" charset="0"/>
                <a:cs typeface="Times New Roman" panose="02020603050405020304" pitchFamily="18" charset="0"/>
              </a:rPr>
              <a:t>Consider the use of pair programming.</a:t>
            </a:r>
            <a:endParaRPr lang="en-US" sz="2400" b="1" i="1"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noProof="0" dirty="0">
                <a:latin typeface="Times New Roman" panose="02020603050405020304" pitchFamily="18" charset="0"/>
                <a:cs typeface="Times New Roman" panose="02020603050405020304" pitchFamily="18" charset="0"/>
              </a:rPr>
              <a:t>Principle 8. </a:t>
            </a:r>
            <a:r>
              <a:rPr lang="en-US" sz="2400" b="1" i="1" noProof="0" dirty="0">
                <a:latin typeface="Times New Roman" panose="02020603050405020304" pitchFamily="18" charset="0"/>
                <a:cs typeface="Times New Roman" panose="02020603050405020304" pitchFamily="18" charset="0"/>
              </a:rPr>
              <a:t>Select data structures that will meet the needs of the design.</a:t>
            </a:r>
            <a:endParaRPr lang="en-US" sz="2400" b="1" i="1"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noProof="0" dirty="0">
                <a:latin typeface="Times New Roman" panose="02020603050405020304" pitchFamily="18" charset="0"/>
                <a:cs typeface="Times New Roman" panose="02020603050405020304" pitchFamily="18" charset="0"/>
              </a:rPr>
              <a:t>Principle 9. </a:t>
            </a:r>
            <a:r>
              <a:rPr lang="en-US" sz="2400" b="1" i="1" noProof="0" dirty="0">
                <a:latin typeface="Times New Roman" panose="02020603050405020304" pitchFamily="18" charset="0"/>
                <a:cs typeface="Times New Roman" panose="02020603050405020304" pitchFamily="18" charset="0"/>
              </a:rPr>
              <a:t>Understand the software architecture and create interfaces that are consistent with it.</a:t>
            </a:r>
            <a:endParaRPr lang="en-US" altLang="en-US" b="1" i="1" noProof="0" dirty="0">
              <a:solidFill>
                <a:schemeClr val="folHlink"/>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latin typeface="Times New Roman" panose="02020603050405020304" pitchFamily="18" charset="0"/>
                <a:cs typeface="Times New Roman" panose="02020603050405020304" pitchFamily="18" charset="0"/>
              </a:rPr>
              <a:t>Construction Principles - Coding </a:t>
            </a:r>
            <a:r>
              <a:rPr lang="en-US" sz="1000" b="0" noProof="0" dirty="0">
                <a:latin typeface="Times New Roman" panose="02020603050405020304" pitchFamily="18" charset="0"/>
                <a:cs typeface="Times New Roman" panose="02020603050405020304" pitchFamily="18" charset="0"/>
              </a:rPr>
              <a:t>3</a:t>
            </a:r>
            <a:endParaRPr lang="en-US" sz="1000" b="0" noProof="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077540"/>
            <a:ext cx="8458200" cy="4878029"/>
          </a:xfrm>
        </p:spPr>
        <p:txBody>
          <a:bodyPr vert="horz" lIns="91440" tIns="45720" rIns="91440" bIns="45720" rtlCol="0">
            <a:noAutofit/>
          </a:bodyPr>
          <a:lstStyle/>
          <a:p>
            <a:r>
              <a:rPr lang="en-US" sz="2400" b="1" noProof="0" dirty="0">
                <a:latin typeface="Times New Roman" panose="02020603050405020304" pitchFamily="18" charset="0"/>
                <a:cs typeface="Times New Roman" panose="02020603050405020304" pitchFamily="18" charset="0"/>
              </a:rPr>
              <a:t>Validation Principles: </a:t>
            </a:r>
            <a:r>
              <a:rPr lang="en-US" sz="2400" noProof="0" dirty="0">
                <a:latin typeface="Times New Roman" panose="02020603050405020304" pitchFamily="18" charset="0"/>
                <a:cs typeface="Times New Roman" panose="02020603050405020304" pitchFamily="18" charset="0"/>
              </a:rPr>
              <a:t>After you’ve completed your first coding pass, be sure you:</a:t>
            </a:r>
            <a:endParaRPr 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noProof="0" dirty="0">
                <a:latin typeface="Times New Roman" panose="02020603050405020304" pitchFamily="18" charset="0"/>
                <a:cs typeface="Times New Roman" panose="02020603050405020304" pitchFamily="18" charset="0"/>
              </a:rPr>
              <a:t>Principle 10. </a:t>
            </a:r>
            <a:r>
              <a:rPr lang="en-US" sz="2400" b="1" i="1" noProof="0" dirty="0">
                <a:latin typeface="Times New Roman" panose="02020603050405020304" pitchFamily="18" charset="0"/>
                <a:cs typeface="Times New Roman" panose="02020603050405020304" pitchFamily="18" charset="0"/>
              </a:rPr>
              <a:t>Conduct a code walkthrough when appropriate.</a:t>
            </a:r>
            <a:endParaRPr lang="en-US" sz="2400" b="1" i="1"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noProof="0" dirty="0">
                <a:latin typeface="Times New Roman" panose="02020603050405020304" pitchFamily="18" charset="0"/>
                <a:cs typeface="Times New Roman" panose="02020603050405020304" pitchFamily="18" charset="0"/>
              </a:rPr>
              <a:t>Principle 11. </a:t>
            </a:r>
            <a:r>
              <a:rPr lang="en-US" sz="2400" b="1" i="1" noProof="0" dirty="0">
                <a:latin typeface="Times New Roman" panose="02020603050405020304" pitchFamily="18" charset="0"/>
                <a:cs typeface="Times New Roman" panose="02020603050405020304" pitchFamily="18" charset="0"/>
              </a:rPr>
              <a:t>Perform unit tests and correct errors you’ve uncovered.</a:t>
            </a:r>
            <a:endParaRPr lang="en-US" sz="2400" b="1" i="1"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noProof="0" dirty="0">
                <a:latin typeface="Times New Roman" panose="02020603050405020304" pitchFamily="18" charset="0"/>
                <a:cs typeface="Times New Roman" panose="02020603050405020304" pitchFamily="18" charset="0"/>
              </a:rPr>
              <a:t>Principle 12. </a:t>
            </a:r>
            <a:r>
              <a:rPr lang="en-US" sz="2400" b="1" i="1" noProof="0" dirty="0">
                <a:latin typeface="Times New Roman" panose="02020603050405020304" pitchFamily="18" charset="0"/>
                <a:cs typeface="Times New Roman" panose="02020603050405020304" pitchFamily="18" charset="0"/>
              </a:rPr>
              <a:t>Refactor the code to improve its quality.</a:t>
            </a:r>
            <a:endParaRPr lang="en-US" altLang="en-US" b="1" i="1" noProof="0" dirty="0">
              <a:solidFill>
                <a:schemeClr val="folHlink"/>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noProof="0" dirty="0"/>
              <a:t>Chapter 7</a:t>
            </a:r>
            <a:endParaRPr lang="en-US" noProof="0" dirty="0"/>
          </a:p>
        </p:txBody>
      </p:sp>
      <p:sp>
        <p:nvSpPr>
          <p:cNvPr id="13" name="Subtitle 12"/>
          <p:cNvSpPr>
            <a:spLocks noGrp="1"/>
          </p:cNvSpPr>
          <p:nvPr>
            <p:ph type="subTitle" idx="1"/>
          </p:nvPr>
        </p:nvSpPr>
        <p:spPr/>
        <p:txBody>
          <a:bodyPr/>
          <a:lstStyle/>
          <a:p>
            <a:r>
              <a:rPr lang="en-US" noProof="0" dirty="0"/>
              <a:t>Understanding Requirements</a:t>
            </a:r>
            <a:endParaRPr lang="en-US" noProof="0" dirty="0"/>
          </a:p>
        </p:txBody>
      </p:sp>
      <p:sp>
        <p:nvSpPr>
          <p:cNvPr id="14" name="Text Placeholder 13"/>
          <p:cNvSpPr>
            <a:spLocks noGrp="1"/>
          </p:cNvSpPr>
          <p:nvPr>
            <p:ph type="body" sz="quarter" idx="10"/>
          </p:nvPr>
        </p:nvSpPr>
        <p:spPr/>
        <p:txBody>
          <a:bodyPr/>
          <a:lstStyle/>
          <a:p>
            <a:r>
              <a:rPr lang="en-US" noProof="0" dirty="0"/>
              <a:t>Part Two - Modeling</a:t>
            </a:r>
            <a:endParaRPr lang="en-US" noProof="0" dirty="0"/>
          </a:p>
        </p:txBody>
      </p:sp>
      <p:sp>
        <p:nvSpPr>
          <p:cNvPr id="6" name="Footer Placeholder 5"/>
          <p:cNvSpPr>
            <a:spLocks noGrp="1"/>
          </p:cNvSpPr>
          <p:nvPr>
            <p:ph type="ftr" sz="quarter" idx="12"/>
          </p:nvPr>
        </p:nvSpPr>
        <p:spPr>
          <a:xfrm>
            <a:off x="1524000" y="6478439"/>
            <a:ext cx="9144000" cy="379562"/>
          </a:xfrm>
        </p:spPr>
        <p:txBody>
          <a:bodyPr/>
          <a:lstStyle/>
          <a:p>
            <a:pPr marL="0" marR="0" lvl="0" indent="0" algn="ctr" defTabSz="457200" rtl="0" eaLnBrk="1" fontAlgn="auto" latinLnBrk="0" hangingPunct="1">
              <a:lnSpc>
                <a:spcPct val="100000"/>
              </a:lnSpc>
              <a:spcBef>
                <a:spcPct val="20000"/>
              </a:spcBef>
              <a:spcAft>
                <a:spcPts val="0"/>
              </a:spcAft>
              <a:buClrTx/>
              <a:buSzTx/>
              <a:buFontTx/>
              <a:buNone/>
              <a:defRPr/>
            </a:pPr>
            <a:r>
              <a:rPr kumimoji="0" lang="en-US" sz="800" b="0" i="0" u="none" strike="noStrike" kern="1200" cap="none" spc="0" normalizeH="0" baseline="0" noProof="0" dirty="0">
                <a:ln>
                  <a:noFill/>
                </a:ln>
                <a:solidFill>
                  <a:srgbClr val="000000">
                    <a:lumMod val="50000"/>
                    <a:lumOff val="50000"/>
                  </a:srgbClr>
                </a:solidFill>
                <a:effectLst/>
                <a:uLnTx/>
                <a:uFillTx/>
                <a:latin typeface="Times New Roman" panose="02020603050405020304" pitchFamily="18" charset="0"/>
                <a:ea typeface="+mn-ea"/>
                <a:cs typeface="Times New Roman" panose="02020603050405020304" pitchFamily="18" charset="0"/>
              </a:rPr>
              <a:t>© 2020 McGraw Hill. All rights reserved. Authorized only for instructor use in the classroom.</a:t>
            </a:r>
            <a:endParaRPr kumimoji="0" lang="en-US" sz="800" b="0" i="0" u="none" strike="noStrike" kern="1200" cap="none" spc="0" normalizeH="0" baseline="0" noProof="0" dirty="0">
              <a:ln>
                <a:noFill/>
              </a:ln>
              <a:solidFill>
                <a:srgbClr val="000000">
                  <a:lumMod val="50000"/>
                  <a:lumOff val="50000"/>
                </a:srgbClr>
              </a:solidFill>
              <a:effectLst/>
              <a:uLnTx/>
              <a:uFillTx/>
              <a:latin typeface="Times New Roman" panose="02020603050405020304" pitchFamily="18" charset="0"/>
              <a:ea typeface="+mn-ea"/>
              <a:cs typeface="Times New Roman" panose="02020603050405020304" pitchFamily="18" charset="0"/>
            </a:endParaRPr>
          </a:p>
          <a:p>
            <a:pPr marL="0" marR="0" lvl="0" indent="0" algn="ctr" defTabSz="457200" rtl="0" eaLnBrk="1" fontAlgn="auto" latinLnBrk="0" hangingPunct="1">
              <a:lnSpc>
                <a:spcPct val="100000"/>
              </a:lnSpc>
              <a:spcBef>
                <a:spcPct val="20000"/>
              </a:spcBef>
              <a:spcAft>
                <a:spcPts val="0"/>
              </a:spcAft>
              <a:buClrTx/>
              <a:buSzTx/>
              <a:buFontTx/>
              <a:buNone/>
              <a:defRPr/>
            </a:pPr>
            <a:r>
              <a:rPr kumimoji="0" lang="en-US" sz="800" b="0" i="0" u="none" strike="noStrike" kern="1200" cap="none" spc="0" normalizeH="0" baseline="0" noProof="0" dirty="0">
                <a:ln>
                  <a:noFill/>
                </a:ln>
                <a:solidFill>
                  <a:srgbClr val="000000">
                    <a:lumMod val="50000"/>
                    <a:lumOff val="50000"/>
                  </a:srgbClr>
                </a:solidFill>
                <a:effectLst/>
                <a:uLnTx/>
                <a:uFillTx/>
                <a:latin typeface="Times New Roman" panose="02020603050405020304" pitchFamily="18" charset="0"/>
                <a:ea typeface="+mn-ea"/>
                <a:cs typeface="Times New Roman" panose="02020603050405020304" pitchFamily="18" charset="0"/>
              </a:rPr>
              <a:t>No reproduction or further distribution permitted without the prior written consent of McGraw Hill.</a:t>
            </a:r>
            <a:endParaRPr kumimoji="0" lang="en-US" sz="800" b="0" i="0" u="none" strike="noStrike" kern="1200" cap="none" spc="0" normalizeH="0" baseline="0" noProof="0" dirty="0">
              <a:ln>
                <a:noFill/>
              </a:ln>
              <a:solidFill>
                <a:srgbClr val="000000">
                  <a:lumMod val="50000"/>
                  <a:lumOff val="50000"/>
                </a:srgbClr>
              </a:solidFill>
              <a:effectLst/>
              <a:uLnTx/>
              <a:uFillTx/>
              <a:latin typeface="Times New Roman" panose="02020603050405020304" pitchFamily="18" charset="0"/>
              <a:ea typeface="+mn-ea"/>
              <a:cs typeface="Times New Roman" panose="02020603050405020304" pitchFamily="18" charset="0"/>
            </a:endParaRPr>
          </a:p>
        </p:txBody>
      </p:sp>
      <p:pic>
        <p:nvPicPr>
          <p:cNvPr id="4" name="Picture Placeholder 3" descr="Software Engineering-A Practitioner's Approach, 9e by Roger S. Pressman and Bruce R. Maxim"/>
          <p:cNvPicPr>
            <a:picLocks noGrp="1" noChangeAspect="1"/>
          </p:cNvPicPr>
          <p:nvPr>
            <p:ph type="pic" sz="quarter" idx="11"/>
          </p:nvPr>
        </p:nvPicPr>
        <p:blipFill>
          <a:blip r:embed="rId1">
            <a:extLst>
              <a:ext uri="{28A0092B-C50C-407E-A947-70E740481C1C}">
                <a14:useLocalDpi xmlns:a14="http://schemas.microsoft.com/office/drawing/2010/main" val="0"/>
              </a:ext>
            </a:extLst>
          </a:blip>
          <a:srcRect t="2502" b="2502"/>
          <a:stretch>
            <a:fillRect/>
          </a:stretch>
        </p:blipFill>
        <p:spPr>
          <a:xfrm>
            <a:off x="5962835" y="1175021"/>
            <a:ext cx="4229100" cy="4976453"/>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t>Software Engineering Layers</a:t>
            </a:r>
            <a:endParaRPr lang="en-US" noProof="0" dirty="0"/>
          </a:p>
        </p:txBody>
      </p:sp>
      <p:pic>
        <p:nvPicPr>
          <p:cNvPr id="10" name="Picture 9" descr="Software engineering layers from top to bottom are: tools, methods, process, and A quality focus. "/>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59691" y="1872395"/>
            <a:ext cx="7810422" cy="3750674"/>
          </a:xfrm>
          <a:prstGeom prst="rect">
            <a:avLst/>
          </a:prstGeom>
        </p:spPr>
      </p:pic>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355426"/>
            <a:ext cx="8458200" cy="678611"/>
          </a:xfrm>
        </p:spPr>
        <p:txBody>
          <a:bodyPr>
            <a:normAutofit/>
          </a:bodyPr>
          <a:lstStyle/>
          <a:p>
            <a:r>
              <a:rPr lang="en-US" sz="4000" noProof="0" dirty="0">
                <a:solidFill>
                  <a:schemeClr val="tx1"/>
                </a:solidFill>
                <a:latin typeface="Times New Roman" panose="02020603050405020304" pitchFamily="18" charset="0"/>
                <a:cs typeface="Times New Roman" panose="02020603050405020304" pitchFamily="18" charset="0"/>
              </a:rPr>
              <a:t>Requirements Engineering </a:t>
            </a:r>
            <a:r>
              <a:rPr lang="en-US" sz="1000" b="0" noProof="0" dirty="0">
                <a:solidFill>
                  <a:schemeClr val="tx1"/>
                </a:solidFill>
                <a:latin typeface="Times New Roman" panose="02020603050405020304" pitchFamily="18" charset="0"/>
                <a:cs typeface="Times New Roman" panose="02020603050405020304" pitchFamily="18" charset="0"/>
              </a:rPr>
              <a:t>1</a:t>
            </a:r>
            <a:endParaRPr lang="en-US" sz="1000" b="0" noProof="0" dirty="0">
              <a:solidFill>
                <a:schemeClr val="tx1"/>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78534"/>
            <a:ext cx="8283512" cy="4834306"/>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altLang="en-US" sz="2400" noProof="0" dirty="0">
                <a:solidFill>
                  <a:schemeClr val="tx1"/>
                </a:solidFill>
                <a:latin typeface="Times New Roman" panose="02020603050405020304" pitchFamily="18" charset="0"/>
                <a:cs typeface="Times New Roman" panose="02020603050405020304" pitchFamily="18" charset="0"/>
              </a:rPr>
              <a:t>Inception - </a:t>
            </a:r>
            <a:r>
              <a:rPr lang="en-US" sz="2400" noProof="0" dirty="0">
                <a:solidFill>
                  <a:schemeClr val="tx1"/>
                </a:solidFill>
                <a:latin typeface="Times New Roman" panose="02020603050405020304" pitchFamily="18" charset="0"/>
                <a:cs typeface="Times New Roman" panose="02020603050405020304" pitchFamily="18" charset="0"/>
              </a:rPr>
              <a:t>establish a basic understanding of the problem, the people who want a solution, and the nature of the solution that is desired, important to establish </a:t>
            </a:r>
            <a:r>
              <a:rPr lang="en-US" altLang="en-US" sz="2400" noProof="0" dirty="0">
                <a:solidFill>
                  <a:schemeClr val="tx1"/>
                </a:solidFill>
                <a:latin typeface="Times New Roman" panose="02020603050405020304" pitchFamily="18" charset="0"/>
                <a:cs typeface="Times New Roman" panose="02020603050405020304" pitchFamily="18" charset="0"/>
              </a:rPr>
              <a:t>effective customer and developer communication.</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solidFill>
                  <a:schemeClr val="tx1"/>
                </a:solidFill>
                <a:latin typeface="Times New Roman" panose="02020603050405020304" pitchFamily="18" charset="0"/>
                <a:cs typeface="Times New Roman" panose="02020603050405020304" pitchFamily="18" charset="0"/>
              </a:rPr>
              <a:t>Elicitation - elicit requirements and business goals from all stakeholders.</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solidFill>
                  <a:schemeClr val="tx1"/>
                </a:solidFill>
                <a:latin typeface="Times New Roman" panose="02020603050405020304" pitchFamily="18" charset="0"/>
                <a:cs typeface="Times New Roman" panose="02020603050405020304" pitchFamily="18" charset="0"/>
              </a:rPr>
              <a:t>Elaboration - </a:t>
            </a:r>
            <a:r>
              <a:rPr lang="en-US" sz="2400" noProof="0" dirty="0">
                <a:solidFill>
                  <a:schemeClr val="tx1"/>
                </a:solidFill>
                <a:latin typeface="Times New Roman" panose="02020603050405020304" pitchFamily="18" charset="0"/>
                <a:cs typeface="Times New Roman" panose="02020603050405020304" pitchFamily="18" charset="0"/>
              </a:rPr>
              <a:t>focuses on developing a refined requirements model that identifies aspects of software function, behavior, and information.</a:t>
            </a:r>
            <a:endParaRPr lang="en-US" altLang="en-US" sz="2400" noProof="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323233"/>
            <a:ext cx="8458200" cy="729132"/>
          </a:xfrm>
        </p:spPr>
        <p:txBody>
          <a:bodyPr>
            <a:normAutofit/>
          </a:bodyPr>
          <a:lstStyle/>
          <a:p>
            <a:pPr>
              <a:tabLst>
                <a:tab pos="6362700" algn="l"/>
                <a:tab pos="6551295" algn="l"/>
              </a:tabLst>
            </a:pPr>
            <a:r>
              <a:rPr lang="en-US" sz="4000" noProof="0" dirty="0">
                <a:solidFill>
                  <a:schemeClr val="tx1"/>
                </a:solidFill>
                <a:latin typeface="Times New Roman" panose="02020603050405020304" pitchFamily="18" charset="0"/>
                <a:cs typeface="Times New Roman" panose="02020603050405020304" pitchFamily="18" charset="0"/>
              </a:rPr>
              <a:t>Requirements Engineering </a:t>
            </a:r>
            <a:r>
              <a:rPr lang="en-US" sz="1000" b="0" noProof="0" dirty="0">
                <a:solidFill>
                  <a:schemeClr val="tx1"/>
                </a:solidFill>
                <a:latin typeface="Times New Roman" panose="02020603050405020304" pitchFamily="18" charset="0"/>
                <a:cs typeface="Times New Roman" panose="02020603050405020304" pitchFamily="18" charset="0"/>
              </a:rPr>
              <a:t>2</a:t>
            </a:r>
            <a:endParaRPr lang="en-US" sz="1000" b="0" noProof="0" dirty="0">
              <a:solidFill>
                <a:schemeClr val="tx1"/>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76708"/>
            <a:ext cx="8283512" cy="4878029"/>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altLang="en-US" sz="2400" noProof="0" dirty="0">
                <a:solidFill>
                  <a:schemeClr val="tx1"/>
                </a:solidFill>
                <a:highlight>
                  <a:srgbClr val="FFFF00"/>
                </a:highlight>
                <a:latin typeface="Times New Roman" panose="02020603050405020304" pitchFamily="18" charset="0"/>
                <a:cs typeface="Times New Roman" panose="02020603050405020304" pitchFamily="18" charset="0"/>
              </a:rPr>
              <a:t>Negotiation</a:t>
            </a:r>
            <a:r>
              <a:rPr lang="en-US" altLang="en-US" sz="2400" noProof="0" dirty="0">
                <a:solidFill>
                  <a:schemeClr val="tx1"/>
                </a:solidFill>
                <a:latin typeface="Times New Roman" panose="02020603050405020304" pitchFamily="18" charset="0"/>
                <a:cs typeface="Times New Roman" panose="02020603050405020304" pitchFamily="18" charset="0"/>
              </a:rPr>
              <a:t>—agree on the scope of a deliverable system that is realistic for developers and customers.</a:t>
            </a:r>
            <a:endParaRPr lang="en-US" altLang="en-US" sz="2400" b="1"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solidFill>
                  <a:schemeClr val="tx1"/>
                </a:solidFill>
                <a:latin typeface="Times New Roman" panose="02020603050405020304" pitchFamily="18" charset="0"/>
                <a:cs typeface="Times New Roman" panose="02020603050405020304" pitchFamily="18" charset="0"/>
              </a:rPr>
              <a:t>Specification—can be any or all of the following: written documents, graphical models, mathematical models, usage scenarios, prototypes.</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solidFill>
                  <a:schemeClr val="tx1"/>
                </a:solidFill>
                <a:highlight>
                  <a:srgbClr val="FFFF00"/>
                </a:highlight>
                <a:latin typeface="Times New Roman" panose="02020603050405020304" pitchFamily="18" charset="0"/>
                <a:cs typeface="Times New Roman" panose="02020603050405020304" pitchFamily="18" charset="0"/>
              </a:rPr>
              <a:t>Validation</a:t>
            </a:r>
            <a:r>
              <a:rPr lang="en-US" altLang="en-US" sz="2400" noProof="0" dirty="0">
                <a:solidFill>
                  <a:schemeClr val="tx1"/>
                </a:solidFill>
                <a:latin typeface="Times New Roman" panose="02020603050405020304" pitchFamily="18" charset="0"/>
                <a:cs typeface="Times New Roman" panose="02020603050405020304" pitchFamily="18" charset="0"/>
              </a:rPr>
              <a:t>—Requirements engineering w</a:t>
            </a:r>
            <a:r>
              <a:rPr lang="en-US" sz="2400" noProof="0" dirty="0">
                <a:solidFill>
                  <a:schemeClr val="tx1"/>
                </a:solidFill>
                <a:latin typeface="Times New Roman" panose="02020603050405020304" pitchFamily="18" charset="0"/>
                <a:cs typeface="Times New Roman" panose="02020603050405020304" pitchFamily="18" charset="0"/>
              </a:rPr>
              <a:t>ork products produced during requirements engineering are assessed for quality and consistency.</a:t>
            </a:r>
            <a:endParaRPr lang="en-US" sz="2400"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solidFill>
                  <a:schemeClr val="tx1"/>
                </a:solidFill>
                <a:latin typeface="Times New Roman" panose="02020603050405020304" pitchFamily="18" charset="0"/>
                <a:cs typeface="Times New Roman" panose="02020603050405020304" pitchFamily="18" charset="0"/>
              </a:rPr>
              <a:t>Requirements management – s</a:t>
            </a:r>
            <a:r>
              <a:rPr lang="en-US" sz="2400" noProof="0" dirty="0">
                <a:solidFill>
                  <a:schemeClr val="tx1"/>
                </a:solidFill>
                <a:latin typeface="Times New Roman" panose="02020603050405020304" pitchFamily="18" charset="0"/>
                <a:cs typeface="Times New Roman" panose="02020603050405020304" pitchFamily="18" charset="0"/>
              </a:rPr>
              <a:t>et of traceability activities to help the project team identify, control, and track requirements and their changes to requirements as the project proceeds.</a:t>
            </a:r>
            <a:endParaRPr lang="en-US" altLang="en-US" sz="2400" noProof="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noProof="0" dirty="0">
                <a:solidFill>
                  <a:schemeClr val="tx1"/>
                </a:solidFill>
                <a:latin typeface="Times New Roman" panose="02020603050405020304" pitchFamily="18" charset="0"/>
                <a:cs typeface="Times New Roman" panose="02020603050405020304" pitchFamily="18" charset="0"/>
              </a:rPr>
              <a:t>Non-functional Requirements</a:t>
            </a:r>
            <a:r>
              <a:rPr lang="zh-CN" altLang="en-US" sz="4000" noProof="0" dirty="0">
                <a:solidFill>
                  <a:schemeClr val="tx1"/>
                </a:solidFill>
                <a:latin typeface="Times New Roman" panose="02020603050405020304" pitchFamily="18" charset="0"/>
                <a:cs typeface="Times New Roman" panose="02020603050405020304" pitchFamily="18" charset="0"/>
              </a:rPr>
              <a:t>非功能</a:t>
            </a:r>
            <a:r>
              <a:rPr lang="zh-CN" altLang="en-US" sz="4000" noProof="0" dirty="0">
                <a:solidFill>
                  <a:schemeClr val="tx1"/>
                </a:solidFill>
                <a:latin typeface="Times New Roman" panose="02020603050405020304" pitchFamily="18" charset="0"/>
                <a:cs typeface="Times New Roman" panose="02020603050405020304" pitchFamily="18" charset="0"/>
              </a:rPr>
              <a:t>需求</a:t>
            </a:r>
            <a:endParaRPr lang="zh-CN" altLang="en-US" sz="4000" noProof="0" dirty="0">
              <a:solidFill>
                <a:schemeClr val="tx1"/>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p:txBody>
          <a:bodyPr vert="horz" lIns="91440" tIns="45720" rIns="91440" bIns="45720" rtlCol="0">
            <a:noAutofit/>
          </a:bodyPr>
          <a:lstStyle/>
          <a:p>
            <a:pPr>
              <a:lnSpc>
                <a:spcPct val="90000"/>
              </a:lnSpc>
              <a:spcBef>
                <a:spcPts val="1000"/>
              </a:spcBef>
              <a:spcAft>
                <a:spcPts val="0"/>
              </a:spcAft>
            </a:pPr>
            <a:r>
              <a:rPr lang="en-US" altLang="en-US" sz="2400" noProof="0" dirty="0">
                <a:solidFill>
                  <a:schemeClr val="tx1"/>
                </a:solidFill>
                <a:latin typeface="Times New Roman" panose="02020603050405020304" pitchFamily="18" charset="0"/>
                <a:cs typeface="Times New Roman" panose="02020603050405020304" pitchFamily="18" charset="0"/>
              </a:rPr>
              <a:t>Non-Functional Requirement (N</a:t>
            </a:r>
            <a:r>
              <a:rPr lang="en-US" altLang="en-US" sz="100" noProof="0" dirty="0">
                <a:solidFill>
                  <a:schemeClr val="tx1"/>
                </a:solidFill>
                <a:latin typeface="Times New Roman" panose="02020603050405020304" pitchFamily="18" charset="0"/>
                <a:cs typeface="Times New Roman" panose="02020603050405020304" pitchFamily="18" charset="0"/>
              </a:rPr>
              <a:t> </a:t>
            </a:r>
            <a:r>
              <a:rPr lang="en-US" altLang="en-US" sz="2400" noProof="0" dirty="0">
                <a:solidFill>
                  <a:schemeClr val="tx1"/>
                </a:solidFill>
                <a:latin typeface="Times New Roman" panose="02020603050405020304" pitchFamily="18" charset="0"/>
                <a:cs typeface="Times New Roman" panose="02020603050405020304" pitchFamily="18" charset="0"/>
              </a:rPr>
              <a:t>F</a:t>
            </a:r>
            <a:r>
              <a:rPr lang="en-US" altLang="en-US" sz="100" noProof="0" dirty="0">
                <a:solidFill>
                  <a:schemeClr val="tx1"/>
                </a:solidFill>
                <a:latin typeface="Times New Roman" panose="02020603050405020304" pitchFamily="18" charset="0"/>
                <a:cs typeface="Times New Roman" panose="02020603050405020304" pitchFamily="18" charset="0"/>
              </a:rPr>
              <a:t> </a:t>
            </a:r>
            <a:r>
              <a:rPr lang="en-US" altLang="en-US" sz="2400" noProof="0" dirty="0">
                <a:solidFill>
                  <a:schemeClr val="tx1"/>
                </a:solidFill>
                <a:latin typeface="Times New Roman" panose="02020603050405020304" pitchFamily="18" charset="0"/>
                <a:cs typeface="Times New Roman" panose="02020603050405020304" pitchFamily="18" charset="0"/>
              </a:rPr>
              <a:t>R) – </a:t>
            </a:r>
            <a:r>
              <a:rPr lang="en-US" altLang="en-US" sz="2400" noProof="0" dirty="0">
                <a:solidFill>
                  <a:schemeClr val="tx1"/>
                </a:solidFill>
                <a:highlight>
                  <a:srgbClr val="FFFF00"/>
                </a:highlight>
                <a:latin typeface="Times New Roman" panose="02020603050405020304" pitchFamily="18" charset="0"/>
                <a:cs typeface="Times New Roman" panose="02020603050405020304" pitchFamily="18" charset="0"/>
              </a:rPr>
              <a:t>quality </a:t>
            </a:r>
            <a:r>
              <a:rPr lang="en-US" altLang="en-US" sz="2400" noProof="0" dirty="0">
                <a:solidFill>
                  <a:schemeClr val="tx1"/>
                </a:solidFill>
                <a:latin typeface="Times New Roman" panose="02020603050405020304" pitchFamily="18" charset="0"/>
                <a:cs typeface="Times New Roman" panose="02020603050405020304" pitchFamily="18" charset="0"/>
              </a:rPr>
              <a:t>attribute, </a:t>
            </a:r>
            <a:r>
              <a:rPr lang="en-US" altLang="en-US" sz="2400" noProof="0" dirty="0">
                <a:solidFill>
                  <a:schemeClr val="tx1"/>
                </a:solidFill>
                <a:highlight>
                  <a:srgbClr val="FFFF00"/>
                </a:highlight>
                <a:latin typeface="Times New Roman" panose="02020603050405020304" pitchFamily="18" charset="0"/>
                <a:cs typeface="Times New Roman" panose="02020603050405020304" pitchFamily="18" charset="0"/>
              </a:rPr>
              <a:t>performance </a:t>
            </a:r>
            <a:r>
              <a:rPr lang="en-US" altLang="en-US" sz="2400" noProof="0" dirty="0">
                <a:solidFill>
                  <a:schemeClr val="tx1"/>
                </a:solidFill>
                <a:latin typeface="Times New Roman" panose="02020603050405020304" pitchFamily="18" charset="0"/>
                <a:cs typeface="Times New Roman" panose="02020603050405020304" pitchFamily="18" charset="0"/>
              </a:rPr>
              <a:t>attribute, security attribute, or general system constraint.</a:t>
            </a:r>
            <a:r>
              <a:rPr lang="zh-CN" altLang="en-US" sz="2400" noProof="0" dirty="0">
                <a:solidFill>
                  <a:schemeClr val="tx1"/>
                </a:solidFill>
                <a:latin typeface="Times New Roman" panose="02020603050405020304" pitchFamily="18" charset="0"/>
                <a:cs typeface="Times New Roman" panose="02020603050405020304" pitchFamily="18" charset="0"/>
              </a:rPr>
              <a:t>质量</a:t>
            </a:r>
            <a:r>
              <a:rPr lang="en-US" altLang="zh-CN" sz="2400" noProof="0" dirty="0">
                <a:solidFill>
                  <a:schemeClr val="tx1"/>
                </a:solidFill>
                <a:latin typeface="Times New Roman" panose="02020603050405020304" pitchFamily="18" charset="0"/>
                <a:cs typeface="Times New Roman" panose="02020603050405020304" pitchFamily="18" charset="0"/>
              </a:rPr>
              <a:t> </a:t>
            </a:r>
            <a:r>
              <a:rPr lang="zh-CN" altLang="en-US" sz="2400" noProof="0" dirty="0">
                <a:solidFill>
                  <a:schemeClr val="tx1"/>
                </a:solidFill>
                <a:latin typeface="Times New Roman" panose="02020603050405020304" pitchFamily="18" charset="0"/>
                <a:cs typeface="Times New Roman" panose="02020603050405020304" pitchFamily="18" charset="0"/>
              </a:rPr>
              <a:t>性能</a:t>
            </a:r>
            <a:r>
              <a:rPr lang="en-US" altLang="zh-CN" sz="2400" noProof="0" dirty="0">
                <a:solidFill>
                  <a:schemeClr val="tx1"/>
                </a:solidFill>
                <a:latin typeface="Times New Roman" panose="02020603050405020304" pitchFamily="18" charset="0"/>
                <a:cs typeface="Times New Roman" panose="02020603050405020304" pitchFamily="18" charset="0"/>
              </a:rPr>
              <a:t> </a:t>
            </a:r>
            <a:r>
              <a:rPr lang="zh-CN" altLang="en-US" sz="2400" noProof="0" dirty="0">
                <a:solidFill>
                  <a:schemeClr val="tx1"/>
                </a:solidFill>
                <a:latin typeface="Times New Roman" panose="02020603050405020304" pitchFamily="18" charset="0"/>
                <a:cs typeface="Times New Roman" panose="02020603050405020304" pitchFamily="18" charset="0"/>
              </a:rPr>
              <a:t>安全</a:t>
            </a:r>
            <a:r>
              <a:rPr lang="en-US" altLang="zh-CN" sz="2400" noProof="0" dirty="0">
                <a:solidFill>
                  <a:schemeClr val="tx1"/>
                </a:solidFill>
                <a:latin typeface="Times New Roman" panose="02020603050405020304" pitchFamily="18" charset="0"/>
                <a:cs typeface="Times New Roman" panose="02020603050405020304" pitchFamily="18" charset="0"/>
              </a:rPr>
              <a:t> </a:t>
            </a:r>
            <a:r>
              <a:rPr lang="zh-CN" altLang="en-US" sz="2400" noProof="0" dirty="0">
                <a:solidFill>
                  <a:schemeClr val="tx1"/>
                </a:solidFill>
                <a:latin typeface="Times New Roman" panose="02020603050405020304" pitchFamily="18" charset="0"/>
                <a:cs typeface="Times New Roman" panose="02020603050405020304" pitchFamily="18" charset="0"/>
              </a:rPr>
              <a:t>系统局限性</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a:lnSpc>
                <a:spcPct val="90000"/>
              </a:lnSpc>
              <a:spcBef>
                <a:spcPts val="1000"/>
              </a:spcBef>
              <a:spcAft>
                <a:spcPts val="0"/>
              </a:spcAft>
            </a:pPr>
            <a:r>
              <a:rPr lang="en-US" altLang="en-US" sz="2400" noProof="0" dirty="0">
                <a:solidFill>
                  <a:schemeClr val="tx1"/>
                </a:solidFill>
                <a:latin typeface="Times New Roman" panose="02020603050405020304" pitchFamily="18" charset="0"/>
                <a:cs typeface="Times New Roman" panose="02020603050405020304" pitchFamily="18" charset="0"/>
              </a:rPr>
              <a:t>A two-phase process is used to determine which N</a:t>
            </a:r>
            <a:r>
              <a:rPr lang="en-US" altLang="en-US" sz="100" noProof="0" dirty="0">
                <a:solidFill>
                  <a:schemeClr val="tx1"/>
                </a:solidFill>
                <a:latin typeface="Times New Roman" panose="02020603050405020304" pitchFamily="18" charset="0"/>
                <a:cs typeface="Times New Roman" panose="02020603050405020304" pitchFamily="18" charset="0"/>
              </a:rPr>
              <a:t> </a:t>
            </a:r>
            <a:r>
              <a:rPr lang="en-US" altLang="en-US" sz="2400" noProof="0" dirty="0">
                <a:solidFill>
                  <a:schemeClr val="tx1"/>
                </a:solidFill>
                <a:latin typeface="Times New Roman" panose="02020603050405020304" pitchFamily="18" charset="0"/>
                <a:cs typeface="Times New Roman" panose="02020603050405020304" pitchFamily="18" charset="0"/>
              </a:rPr>
              <a:t>F</a:t>
            </a:r>
            <a:r>
              <a:rPr lang="en-US" altLang="en-US" sz="100" noProof="0" dirty="0">
                <a:solidFill>
                  <a:schemeClr val="tx1"/>
                </a:solidFill>
                <a:latin typeface="Times New Roman" panose="02020603050405020304" pitchFamily="18" charset="0"/>
                <a:cs typeface="Times New Roman" panose="02020603050405020304" pitchFamily="18" charset="0"/>
              </a:rPr>
              <a:t> </a:t>
            </a:r>
            <a:r>
              <a:rPr lang="en-US" altLang="en-US" sz="2400" noProof="0" dirty="0">
                <a:solidFill>
                  <a:schemeClr val="tx1"/>
                </a:solidFill>
                <a:latin typeface="Times New Roman" panose="02020603050405020304" pitchFamily="18" charset="0"/>
                <a:cs typeface="Times New Roman" panose="02020603050405020304" pitchFamily="18" charset="0"/>
              </a:rPr>
              <a:t>R’s are compatible: </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1465" lvl="2" indent="-291465">
              <a:spcBef>
                <a:spcPts val="1000"/>
              </a:spcBef>
              <a:spcAft>
                <a:spcPts val="0"/>
              </a:spcAft>
            </a:pPr>
            <a:r>
              <a:rPr lang="en-US" altLang="en-US" sz="2200" noProof="0" dirty="0">
                <a:solidFill>
                  <a:schemeClr val="tx1"/>
                </a:solidFill>
                <a:latin typeface="Times New Roman" panose="02020603050405020304" pitchFamily="18" charset="0"/>
                <a:cs typeface="Times New Roman" panose="02020603050405020304" pitchFamily="18" charset="0"/>
              </a:rPr>
              <a:t>The first phase is to create a matrix using each N</a:t>
            </a:r>
            <a:r>
              <a:rPr lang="en-US" altLang="en-US" sz="100" noProof="0" dirty="0">
                <a:solidFill>
                  <a:schemeClr val="tx1"/>
                </a:solidFill>
                <a:latin typeface="Times New Roman" panose="02020603050405020304" pitchFamily="18" charset="0"/>
                <a:cs typeface="Times New Roman" panose="02020603050405020304" pitchFamily="18" charset="0"/>
              </a:rPr>
              <a:t> </a:t>
            </a:r>
            <a:r>
              <a:rPr lang="en-US" altLang="en-US" sz="2200" noProof="0" dirty="0">
                <a:solidFill>
                  <a:schemeClr val="tx1"/>
                </a:solidFill>
                <a:latin typeface="Times New Roman" panose="02020603050405020304" pitchFamily="18" charset="0"/>
                <a:cs typeface="Times New Roman" panose="02020603050405020304" pitchFamily="18" charset="0"/>
              </a:rPr>
              <a:t>F</a:t>
            </a:r>
            <a:r>
              <a:rPr lang="en-US" altLang="en-US" sz="100" noProof="0" dirty="0">
                <a:solidFill>
                  <a:schemeClr val="tx1"/>
                </a:solidFill>
                <a:latin typeface="Times New Roman" panose="02020603050405020304" pitchFamily="18" charset="0"/>
                <a:cs typeface="Times New Roman" panose="02020603050405020304" pitchFamily="18" charset="0"/>
              </a:rPr>
              <a:t> </a:t>
            </a:r>
            <a:r>
              <a:rPr lang="en-US" altLang="en-US" sz="2200" noProof="0" dirty="0">
                <a:solidFill>
                  <a:schemeClr val="tx1"/>
                </a:solidFill>
                <a:latin typeface="Times New Roman" panose="02020603050405020304" pitchFamily="18" charset="0"/>
                <a:cs typeface="Times New Roman" panose="02020603050405020304" pitchFamily="18" charset="0"/>
              </a:rPr>
              <a:t>R as a column heading and the system S</a:t>
            </a:r>
            <a:r>
              <a:rPr lang="en-US" altLang="en-US" sz="100" noProof="0" dirty="0">
                <a:solidFill>
                  <a:schemeClr val="tx1"/>
                </a:solidFill>
                <a:latin typeface="Times New Roman" panose="02020603050405020304" pitchFamily="18" charset="0"/>
                <a:cs typeface="Times New Roman" panose="02020603050405020304" pitchFamily="18" charset="0"/>
              </a:rPr>
              <a:t> </a:t>
            </a:r>
            <a:r>
              <a:rPr lang="en-US" altLang="en-US" sz="2200" noProof="0" dirty="0">
                <a:solidFill>
                  <a:schemeClr val="tx1"/>
                </a:solidFill>
                <a:latin typeface="Times New Roman" panose="02020603050405020304" pitchFamily="18" charset="0"/>
                <a:cs typeface="Times New Roman" panose="02020603050405020304" pitchFamily="18" charset="0"/>
              </a:rPr>
              <a:t>E guidelines a row labels.</a:t>
            </a:r>
            <a:endParaRPr lang="en-US" altLang="en-US" sz="2200" noProof="0" dirty="0">
              <a:solidFill>
                <a:schemeClr val="tx1"/>
              </a:solidFill>
              <a:latin typeface="Times New Roman" panose="02020603050405020304" pitchFamily="18" charset="0"/>
              <a:cs typeface="Times New Roman" panose="02020603050405020304" pitchFamily="18" charset="0"/>
            </a:endParaRPr>
          </a:p>
          <a:p>
            <a:pPr marL="291465" lvl="2" indent="-291465">
              <a:spcBef>
                <a:spcPts val="1000"/>
              </a:spcBef>
              <a:spcAft>
                <a:spcPts val="0"/>
              </a:spcAft>
            </a:pPr>
            <a:r>
              <a:rPr lang="en-US" altLang="en-US" sz="2200" noProof="0" dirty="0">
                <a:solidFill>
                  <a:schemeClr val="tx1"/>
                </a:solidFill>
                <a:latin typeface="Times New Roman" panose="02020603050405020304" pitchFamily="18" charset="0"/>
                <a:cs typeface="Times New Roman" panose="02020603050405020304" pitchFamily="18" charset="0"/>
              </a:rPr>
              <a:t>The second phase is for the team to prioritize each N</a:t>
            </a:r>
            <a:r>
              <a:rPr lang="en-US" altLang="en-US" sz="100" noProof="0" dirty="0">
                <a:solidFill>
                  <a:schemeClr val="tx1"/>
                </a:solidFill>
                <a:latin typeface="Times New Roman" panose="02020603050405020304" pitchFamily="18" charset="0"/>
                <a:cs typeface="Times New Roman" panose="02020603050405020304" pitchFamily="18" charset="0"/>
              </a:rPr>
              <a:t> </a:t>
            </a:r>
            <a:r>
              <a:rPr lang="en-US" altLang="en-US" sz="2200" noProof="0" dirty="0">
                <a:solidFill>
                  <a:schemeClr val="tx1"/>
                </a:solidFill>
                <a:latin typeface="Times New Roman" panose="02020603050405020304" pitchFamily="18" charset="0"/>
                <a:cs typeface="Times New Roman" panose="02020603050405020304" pitchFamily="18" charset="0"/>
              </a:rPr>
              <a:t>F</a:t>
            </a:r>
            <a:r>
              <a:rPr lang="en-US" altLang="en-US" sz="100" noProof="0" dirty="0">
                <a:solidFill>
                  <a:schemeClr val="tx1"/>
                </a:solidFill>
                <a:latin typeface="Times New Roman" panose="02020603050405020304" pitchFamily="18" charset="0"/>
                <a:cs typeface="Times New Roman" panose="02020603050405020304" pitchFamily="18" charset="0"/>
              </a:rPr>
              <a:t> </a:t>
            </a:r>
            <a:r>
              <a:rPr lang="en-US" altLang="en-US" sz="2200" noProof="0" dirty="0">
                <a:solidFill>
                  <a:schemeClr val="tx1"/>
                </a:solidFill>
                <a:latin typeface="Times New Roman" panose="02020603050405020304" pitchFamily="18" charset="0"/>
                <a:cs typeface="Times New Roman" panose="02020603050405020304" pitchFamily="18" charset="0"/>
              </a:rPr>
              <a:t>R using a set of decision rules to decide which to implement by classifying each N</a:t>
            </a:r>
            <a:r>
              <a:rPr lang="en-US" altLang="en-US" sz="100" noProof="0" dirty="0">
                <a:solidFill>
                  <a:schemeClr val="tx1"/>
                </a:solidFill>
                <a:latin typeface="Times New Roman" panose="02020603050405020304" pitchFamily="18" charset="0"/>
                <a:cs typeface="Times New Roman" panose="02020603050405020304" pitchFamily="18" charset="0"/>
              </a:rPr>
              <a:t> </a:t>
            </a:r>
            <a:r>
              <a:rPr lang="en-US" altLang="en-US" sz="2200" noProof="0" dirty="0">
                <a:solidFill>
                  <a:schemeClr val="tx1"/>
                </a:solidFill>
                <a:latin typeface="Times New Roman" panose="02020603050405020304" pitchFamily="18" charset="0"/>
                <a:cs typeface="Times New Roman" panose="02020603050405020304" pitchFamily="18" charset="0"/>
              </a:rPr>
              <a:t>F</a:t>
            </a:r>
            <a:r>
              <a:rPr lang="en-US" altLang="en-US" sz="100" noProof="0" dirty="0">
                <a:solidFill>
                  <a:schemeClr val="tx1"/>
                </a:solidFill>
                <a:latin typeface="Times New Roman" panose="02020603050405020304" pitchFamily="18" charset="0"/>
                <a:cs typeface="Times New Roman" panose="02020603050405020304" pitchFamily="18" charset="0"/>
              </a:rPr>
              <a:t> </a:t>
            </a:r>
            <a:r>
              <a:rPr lang="en-US" altLang="en-US" sz="2200" noProof="0" dirty="0">
                <a:solidFill>
                  <a:schemeClr val="tx1"/>
                </a:solidFill>
                <a:latin typeface="Times New Roman" panose="02020603050405020304" pitchFamily="18" charset="0"/>
                <a:cs typeface="Times New Roman" panose="02020603050405020304" pitchFamily="18" charset="0"/>
              </a:rPr>
              <a:t>R and guideline pair as complementary, overlapping, conflicting, or independent.</a:t>
            </a:r>
            <a:endParaRPr lang="en-US" altLang="en-US" sz="2200" noProof="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a:xfrm>
            <a:off x="10150412" y="6673531"/>
            <a:ext cx="355840" cy="161396"/>
          </a:xfrm>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noProof="0" dirty="0">
                <a:solidFill>
                  <a:schemeClr val="tx1"/>
                </a:solidFill>
                <a:highlight>
                  <a:srgbClr val="FFFF00"/>
                </a:highlight>
                <a:latin typeface="Times New Roman" panose="02020603050405020304" pitchFamily="18" charset="0"/>
                <a:cs typeface="Times New Roman" panose="02020603050405020304" pitchFamily="18" charset="0"/>
              </a:rPr>
              <a:t>Analysis Model Elements</a:t>
            </a:r>
            <a:endParaRPr lang="en-US" sz="4000" noProof="0" dirty="0">
              <a:solidFill>
                <a:schemeClr val="tx1"/>
              </a:solidFill>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sz="2400" i="1" noProof="0" dirty="0">
                <a:solidFill>
                  <a:schemeClr val="tx1"/>
                </a:solidFill>
                <a:latin typeface="Times New Roman" panose="02020603050405020304" pitchFamily="18" charset="0"/>
                <a:cs typeface="Times New Roman" panose="02020603050405020304" pitchFamily="18" charset="0"/>
              </a:rPr>
              <a:t>Analysis model </a:t>
            </a:r>
            <a:r>
              <a:rPr lang="en-US" sz="2400" noProof="0" dirty="0">
                <a:solidFill>
                  <a:schemeClr val="tx1"/>
                </a:solidFill>
                <a:latin typeface="Times New Roman" panose="02020603050405020304" pitchFamily="18" charset="0"/>
                <a:cs typeface="Times New Roman" panose="02020603050405020304" pitchFamily="18" charset="0"/>
              </a:rPr>
              <a:t>provides a description of the required informational, functional, and behavioral domains for a computer-based system.</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b="1" noProof="0" dirty="0">
                <a:solidFill>
                  <a:schemeClr val="tx1"/>
                </a:solidFill>
                <a:highlight>
                  <a:srgbClr val="FFFF00"/>
                </a:highlight>
                <a:latin typeface="Times New Roman" panose="02020603050405020304" pitchFamily="18" charset="0"/>
                <a:cs typeface="Times New Roman" panose="02020603050405020304" pitchFamily="18" charset="0"/>
              </a:rPr>
              <a:t>Scenario-based elements</a:t>
            </a:r>
            <a:r>
              <a:rPr lang="en-US" altLang="en-US" sz="2400" noProof="0" dirty="0">
                <a:solidFill>
                  <a:schemeClr val="tx1"/>
                </a:solidFill>
                <a:latin typeface="Times New Roman" panose="02020603050405020304" pitchFamily="18" charset="0"/>
                <a:cs typeface="Times New Roman" panose="02020603050405020304" pitchFamily="18" charset="0"/>
              </a:rPr>
              <a:t> – functional descriptions are express in the customers own words and user stories and as interactions of actors with the system expressed using U</a:t>
            </a:r>
            <a:r>
              <a:rPr lang="en-US" altLang="en-US" sz="100" noProof="0" dirty="0">
                <a:solidFill>
                  <a:schemeClr val="tx1"/>
                </a:solidFill>
                <a:latin typeface="Times New Roman" panose="02020603050405020304" pitchFamily="18" charset="0"/>
                <a:cs typeface="Times New Roman" panose="02020603050405020304" pitchFamily="18" charset="0"/>
              </a:rPr>
              <a:t> </a:t>
            </a:r>
            <a:r>
              <a:rPr lang="en-US" altLang="en-US" sz="2400" noProof="0" dirty="0">
                <a:solidFill>
                  <a:schemeClr val="tx1"/>
                </a:solidFill>
                <a:latin typeface="Times New Roman" panose="02020603050405020304" pitchFamily="18" charset="0"/>
                <a:cs typeface="Times New Roman" panose="02020603050405020304" pitchFamily="18" charset="0"/>
              </a:rPr>
              <a:t>M</a:t>
            </a:r>
            <a:r>
              <a:rPr lang="en-US" altLang="en-US" sz="100" noProof="0" dirty="0">
                <a:solidFill>
                  <a:schemeClr val="tx1"/>
                </a:solidFill>
                <a:latin typeface="Times New Roman" panose="02020603050405020304" pitchFamily="18" charset="0"/>
                <a:cs typeface="Times New Roman" panose="02020603050405020304" pitchFamily="18" charset="0"/>
              </a:rPr>
              <a:t> </a:t>
            </a:r>
            <a:r>
              <a:rPr lang="en-US" altLang="en-US" sz="2400" noProof="0" dirty="0">
                <a:solidFill>
                  <a:schemeClr val="tx1"/>
                </a:solidFill>
                <a:latin typeface="Times New Roman" panose="02020603050405020304" pitchFamily="18" charset="0"/>
                <a:cs typeface="Times New Roman" panose="02020603050405020304" pitchFamily="18" charset="0"/>
              </a:rPr>
              <a:t>L use case diagrams.</a:t>
            </a:r>
            <a:r>
              <a:rPr lang="zh-CN" altLang="en-US" sz="2400" noProof="0" dirty="0">
                <a:solidFill>
                  <a:schemeClr val="tx1"/>
                </a:solidFill>
                <a:latin typeface="Times New Roman" panose="02020603050405020304" pitchFamily="18" charset="0"/>
                <a:cs typeface="Times New Roman" panose="02020603050405020304" pitchFamily="18" charset="0"/>
              </a:rPr>
              <a:t>应用场景</a:t>
            </a:r>
            <a:endParaRPr lang="en-US" altLang="en-US" sz="5400" b="1" noProof="0" dirty="0">
              <a:solidFill>
                <a:schemeClr val="tx1"/>
              </a:solidFill>
              <a:latin typeface="Times New Roman" panose="02020603050405020304" pitchFamily="18" charset="0"/>
              <a:cs typeface="Times New Roman" panose="02020603050405020304" pitchFamily="18" charset="0"/>
            </a:endParaRPr>
          </a:p>
          <a:p>
            <a:pPr marL="291465" lvl="1" indent="-291465">
              <a:spcBef>
                <a:spcPts val="1000"/>
              </a:spcBef>
              <a:spcAft>
                <a:spcPts val="0"/>
              </a:spcAft>
            </a:pPr>
            <a:r>
              <a:rPr lang="en-US" altLang="en-US" sz="2400" b="1" noProof="0" dirty="0">
                <a:solidFill>
                  <a:schemeClr val="tx1"/>
                </a:solidFill>
                <a:highlight>
                  <a:srgbClr val="FFFF00"/>
                </a:highlight>
                <a:latin typeface="Times New Roman" panose="02020603050405020304" pitchFamily="18" charset="0"/>
                <a:cs typeface="Times New Roman" panose="02020603050405020304" pitchFamily="18" charset="0"/>
              </a:rPr>
              <a:t>Class-based elements </a:t>
            </a:r>
            <a:r>
              <a:rPr lang="en-US" altLang="en-US" sz="2400" noProof="0" dirty="0">
                <a:solidFill>
                  <a:schemeClr val="tx1"/>
                </a:solidFill>
                <a:latin typeface="Times New Roman" panose="02020603050405020304" pitchFamily="18" charset="0"/>
                <a:cs typeface="Times New Roman" panose="02020603050405020304" pitchFamily="18" charset="0"/>
              </a:rPr>
              <a:t>– collections of attributes and behaviors implied by the user stories and expressed using U</a:t>
            </a:r>
            <a:r>
              <a:rPr lang="en-US" altLang="en-US" sz="100" noProof="0" dirty="0">
                <a:solidFill>
                  <a:schemeClr val="tx1"/>
                </a:solidFill>
                <a:latin typeface="Times New Roman" panose="02020603050405020304" pitchFamily="18" charset="0"/>
                <a:cs typeface="Times New Roman" panose="02020603050405020304" pitchFamily="18" charset="0"/>
              </a:rPr>
              <a:t> </a:t>
            </a:r>
            <a:r>
              <a:rPr lang="en-US" altLang="en-US" sz="2400" noProof="0" dirty="0">
                <a:solidFill>
                  <a:schemeClr val="tx1"/>
                </a:solidFill>
                <a:latin typeface="Times New Roman" panose="02020603050405020304" pitchFamily="18" charset="0"/>
                <a:cs typeface="Times New Roman" panose="02020603050405020304" pitchFamily="18" charset="0"/>
              </a:rPr>
              <a:t>M</a:t>
            </a:r>
            <a:r>
              <a:rPr lang="en-US" altLang="en-US" sz="100" noProof="0" dirty="0">
                <a:solidFill>
                  <a:schemeClr val="tx1"/>
                </a:solidFill>
                <a:latin typeface="Times New Roman" panose="02020603050405020304" pitchFamily="18" charset="0"/>
                <a:cs typeface="Times New Roman" panose="02020603050405020304" pitchFamily="18" charset="0"/>
              </a:rPr>
              <a:t> </a:t>
            </a:r>
            <a:r>
              <a:rPr lang="en-US" altLang="en-US" sz="2400" noProof="0" dirty="0">
                <a:solidFill>
                  <a:schemeClr val="tx1"/>
                </a:solidFill>
                <a:latin typeface="Times New Roman" panose="02020603050405020304" pitchFamily="18" charset="0"/>
                <a:cs typeface="Times New Roman" panose="02020603050405020304" pitchFamily="18" charset="0"/>
              </a:rPr>
              <a:t>L class diagrams (information domain).</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1465" lvl="1" indent="-291465">
              <a:spcBef>
                <a:spcPts val="1000"/>
              </a:spcBef>
              <a:spcAft>
                <a:spcPts val="0"/>
              </a:spcAft>
            </a:pPr>
            <a:r>
              <a:rPr lang="en-US" altLang="en-US" sz="2400" b="1" noProof="0" dirty="0">
                <a:solidFill>
                  <a:schemeClr val="tx1"/>
                </a:solidFill>
                <a:highlight>
                  <a:srgbClr val="FFFF00"/>
                </a:highlight>
                <a:latin typeface="Times New Roman" panose="02020603050405020304" pitchFamily="18" charset="0"/>
                <a:cs typeface="Times New Roman" panose="02020603050405020304" pitchFamily="18" charset="0"/>
              </a:rPr>
              <a:t>Behavioral elements</a:t>
            </a:r>
            <a:r>
              <a:rPr lang="en-US" altLang="en-US" sz="2400" noProof="0" dirty="0">
                <a:solidFill>
                  <a:schemeClr val="tx1"/>
                </a:solidFill>
                <a:latin typeface="Times New Roman" panose="02020603050405020304" pitchFamily="18" charset="0"/>
                <a:cs typeface="Times New Roman" panose="02020603050405020304" pitchFamily="18" charset="0"/>
              </a:rPr>
              <a:t> – may be expressed using U</a:t>
            </a:r>
            <a:r>
              <a:rPr lang="en-US" altLang="en-US" sz="100" noProof="0" dirty="0">
                <a:solidFill>
                  <a:schemeClr val="tx1"/>
                </a:solidFill>
                <a:latin typeface="Times New Roman" panose="02020603050405020304" pitchFamily="18" charset="0"/>
                <a:cs typeface="Times New Roman" panose="02020603050405020304" pitchFamily="18" charset="0"/>
              </a:rPr>
              <a:t> </a:t>
            </a:r>
            <a:r>
              <a:rPr lang="en-US" altLang="en-US" sz="2400" noProof="0" dirty="0">
                <a:solidFill>
                  <a:schemeClr val="tx1"/>
                </a:solidFill>
                <a:latin typeface="Times New Roman" panose="02020603050405020304" pitchFamily="18" charset="0"/>
                <a:cs typeface="Times New Roman" panose="02020603050405020304" pitchFamily="18" charset="0"/>
              </a:rPr>
              <a:t>M</a:t>
            </a:r>
            <a:r>
              <a:rPr lang="en-US" altLang="en-US" sz="100" noProof="0" dirty="0">
                <a:solidFill>
                  <a:schemeClr val="tx1"/>
                </a:solidFill>
                <a:latin typeface="Times New Roman" panose="02020603050405020304" pitchFamily="18" charset="0"/>
                <a:cs typeface="Times New Roman" panose="02020603050405020304" pitchFamily="18" charset="0"/>
              </a:rPr>
              <a:t> </a:t>
            </a:r>
            <a:r>
              <a:rPr lang="en-US" altLang="en-US" sz="2400" noProof="0" dirty="0">
                <a:solidFill>
                  <a:schemeClr val="tx1"/>
                </a:solidFill>
                <a:latin typeface="Times New Roman" panose="02020603050405020304" pitchFamily="18" charset="0"/>
                <a:cs typeface="Times New Roman" panose="02020603050405020304" pitchFamily="18" charset="0"/>
              </a:rPr>
              <a:t>L state diagrams as inputs causing state changes.</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1465" lvl="1" indent="-291465">
              <a:spcBef>
                <a:spcPts val="1000"/>
              </a:spcBef>
              <a:spcAft>
                <a:spcPts val="0"/>
              </a:spcAft>
            </a:pPr>
            <a:endParaRPr lang="en-US" noProof="0" dirty="0">
              <a:solidFill>
                <a:schemeClr val="tx1"/>
              </a:solidFill>
              <a:latin typeface="Times New Roman" panose="02020603050405020304" pitchFamily="18" charset="0"/>
              <a:cs typeface="Times New Roman" panose="02020603050405020304" pitchFamily="18" charset="0"/>
            </a:endParaRPr>
          </a:p>
          <a:p>
            <a:pPr marL="291465" lvl="1" indent="-291465">
              <a:spcBef>
                <a:spcPts val="1000"/>
              </a:spcBef>
              <a:spcAft>
                <a:spcPts val="0"/>
              </a:spcAft>
            </a:pPr>
            <a:endParaRPr lang="en-US" noProof="0" dirty="0">
              <a:solidFill>
                <a:schemeClr val="tx1"/>
              </a:solidFill>
              <a:latin typeface="Times New Roman" panose="02020603050405020304" pitchFamily="18" charset="0"/>
              <a:cs typeface="Times New Roman" panose="02020603050405020304" pitchFamily="18" charset="0"/>
            </a:endParaRPr>
          </a:p>
          <a:p>
            <a:pPr marL="291465" lvl="1" indent="-291465">
              <a:spcBef>
                <a:spcPts val="1000"/>
              </a:spcBef>
              <a:spcAft>
                <a:spcPts val="0"/>
              </a:spcAft>
            </a:pPr>
            <a:r>
              <a:rPr lang="en-US" noProof="0" dirty="0">
                <a:solidFill>
                  <a:schemeClr val="tx1"/>
                </a:solidFill>
                <a:latin typeface="Times New Roman" panose="02020603050405020304" pitchFamily="18" charset="0"/>
                <a:cs typeface="Times New Roman" panose="02020603050405020304" pitchFamily="18" charset="0"/>
              </a:rPr>
              <a:t>UML</a:t>
            </a:r>
            <a:endParaRPr lang="en-US" noProof="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noProof="0" dirty="0">
                <a:latin typeface="Times New Roman" panose="02020603050405020304" pitchFamily="18" charset="0"/>
                <a:cs typeface="Times New Roman" panose="02020603050405020304" pitchFamily="18" charset="0"/>
              </a:rPr>
              <a:t>Chapter 8</a:t>
            </a:r>
            <a:endParaRPr lang="en-US" noProof="0" dirty="0">
              <a:latin typeface="Times New Roman" panose="02020603050405020304" pitchFamily="18" charset="0"/>
              <a:cs typeface="Times New Roman" panose="02020603050405020304" pitchFamily="18" charset="0"/>
            </a:endParaRPr>
          </a:p>
        </p:txBody>
      </p:sp>
      <p:sp>
        <p:nvSpPr>
          <p:cNvPr id="13" name="Subtitle 12"/>
          <p:cNvSpPr>
            <a:spLocks noGrp="1"/>
          </p:cNvSpPr>
          <p:nvPr>
            <p:ph type="subTitle" idx="1"/>
          </p:nvPr>
        </p:nvSpPr>
        <p:spPr/>
        <p:txBody>
          <a:bodyPr/>
          <a:lstStyle/>
          <a:p>
            <a:r>
              <a:rPr lang="en-US" noProof="0" dirty="0">
                <a:latin typeface="Times New Roman" panose="02020603050405020304" pitchFamily="18" charset="0"/>
                <a:cs typeface="Times New Roman" panose="02020603050405020304" pitchFamily="18" charset="0"/>
              </a:rPr>
              <a:t>Requirements Modeling – A Recommended Approach</a:t>
            </a:r>
            <a:endParaRPr lang="en-US" noProof="0" dirty="0">
              <a:latin typeface="Times New Roman" panose="02020603050405020304" pitchFamily="18" charset="0"/>
              <a:cs typeface="Times New Roman" panose="02020603050405020304" pitchFamily="18" charset="0"/>
            </a:endParaRPr>
          </a:p>
        </p:txBody>
      </p:sp>
      <p:sp>
        <p:nvSpPr>
          <p:cNvPr id="14" name="Text Placeholder 13"/>
          <p:cNvSpPr>
            <a:spLocks noGrp="1"/>
          </p:cNvSpPr>
          <p:nvPr>
            <p:ph type="body" sz="quarter" idx="10"/>
          </p:nvPr>
        </p:nvSpPr>
        <p:spPr>
          <a:xfrm>
            <a:off x="2145791" y="5096656"/>
            <a:ext cx="2670049" cy="569626"/>
          </a:xfrm>
        </p:spPr>
        <p:txBody>
          <a:bodyPr/>
          <a:lstStyle/>
          <a:p>
            <a:r>
              <a:rPr lang="en-US" noProof="0" dirty="0">
                <a:latin typeface="Times New Roman" panose="02020603050405020304" pitchFamily="18" charset="0"/>
                <a:cs typeface="Times New Roman" panose="02020603050405020304" pitchFamily="18" charset="0"/>
              </a:rPr>
              <a:t>Part Two - Mobility.</a:t>
            </a:r>
            <a:endParaRPr lang="en-US" noProof="0"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2"/>
          </p:nvPr>
        </p:nvSpPr>
        <p:spPr>
          <a:xfrm>
            <a:off x="1524000" y="6478439"/>
            <a:ext cx="9144000" cy="379562"/>
          </a:xfrm>
        </p:spPr>
        <p:txBody>
          <a:bodyPr/>
          <a:lstStyle/>
          <a:p>
            <a:pPr defTabSz="457200">
              <a:spcBef>
                <a:spcPct val="20000"/>
              </a:spcBef>
              <a:defRPr/>
            </a:pPr>
            <a:r>
              <a:rPr lang="en-US" dirty="0">
                <a:latin typeface="Times New Roman" panose="02020603050405020304" pitchFamily="18" charset="0"/>
                <a:cs typeface="Times New Roman" panose="02020603050405020304" pitchFamily="18" charset="0"/>
              </a:rPr>
              <a:t>© 2020 McGraw Hill. All rights reserved. Authorized only for instructor use in the classroom.</a:t>
            </a:r>
            <a:endParaRPr lang="en-US" dirty="0">
              <a:latin typeface="Times New Roman" panose="02020603050405020304" pitchFamily="18" charset="0"/>
              <a:cs typeface="Times New Roman" panose="02020603050405020304" pitchFamily="18" charset="0"/>
            </a:endParaRPr>
          </a:p>
          <a:p>
            <a:pPr defTabSz="457200">
              <a:spcBef>
                <a:spcPct val="20000"/>
              </a:spcBef>
              <a:defRPr/>
            </a:pPr>
            <a:r>
              <a:rPr lang="en-US" dirty="0">
                <a:latin typeface="Times New Roman" panose="02020603050405020304" pitchFamily="18" charset="0"/>
                <a:cs typeface="Times New Roman" panose="02020603050405020304" pitchFamily="18" charset="0"/>
              </a:rPr>
              <a:t>No reproduction or further distribution permitted without the prior written consent of McGraw Hill.</a:t>
            </a:r>
            <a:endParaRPr lang="en-US" dirty="0">
              <a:latin typeface="Times New Roman" panose="02020603050405020304" pitchFamily="18" charset="0"/>
              <a:cs typeface="Times New Roman" panose="02020603050405020304" pitchFamily="18" charset="0"/>
            </a:endParaRPr>
          </a:p>
        </p:txBody>
      </p:sp>
      <p:pic>
        <p:nvPicPr>
          <p:cNvPr id="4" name="Picture Placeholder 3" descr="Software Engineering-A Practitioner's Approach, Ninth edition by Roger S. Pressman and Bruce R. Maxim"/>
          <p:cNvPicPr>
            <a:picLocks noGrp="1" noChangeAspect="1"/>
          </p:cNvPicPr>
          <p:nvPr>
            <p:ph type="pic" sz="quarter" idx="11"/>
          </p:nvPr>
        </p:nvPicPr>
        <p:blipFill>
          <a:blip r:embed="rId1">
            <a:extLst>
              <a:ext uri="{28A0092B-C50C-407E-A947-70E740481C1C}">
                <a14:useLocalDpi xmlns:a14="http://schemas.microsoft.com/office/drawing/2010/main" val="0"/>
              </a:ext>
            </a:extLst>
          </a:blip>
          <a:srcRect t="2502" b="2502"/>
          <a:stretch>
            <a:fillRect/>
          </a:stretch>
        </p:blipFill>
        <p:spPr>
          <a:xfrm>
            <a:off x="5962835" y="1175021"/>
            <a:ext cx="4229100" cy="4976453"/>
          </a:xfr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highlight>
                  <a:srgbClr val="FFFF00"/>
                </a:highlight>
                <a:latin typeface="Times New Roman" panose="02020603050405020304" pitchFamily="18" charset="0"/>
                <a:cs typeface="Times New Roman" panose="02020603050405020304" pitchFamily="18" charset="0"/>
              </a:rPr>
              <a:t>Requirements Models</a:t>
            </a:r>
            <a:endParaRPr lang="en-US" sz="4000" noProof="0" dirty="0">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904048" y="1230988"/>
            <a:ext cx="8191500" cy="4486148"/>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sz="2400" b="1" i="1" noProof="0" dirty="0">
                <a:latin typeface="Times New Roman" panose="02020603050405020304" pitchFamily="18" charset="0"/>
                <a:cs typeface="Times New Roman" panose="02020603050405020304" pitchFamily="18" charset="0"/>
              </a:rPr>
              <a:t>Scenario-based models </a:t>
            </a:r>
            <a:r>
              <a:rPr lang="en-US" sz="2400" noProof="0" dirty="0">
                <a:latin typeface="Times New Roman" panose="02020603050405020304" pitchFamily="18" charset="0"/>
                <a:cs typeface="Times New Roman" panose="02020603050405020304" pitchFamily="18" charset="0"/>
              </a:rPr>
              <a:t>depict requirements from the point of view of various system “actors.”</a:t>
            </a:r>
            <a:endParaRPr 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i="1" noProof="0" dirty="0">
                <a:latin typeface="Times New Roman" panose="02020603050405020304" pitchFamily="18" charset="0"/>
                <a:cs typeface="Times New Roman" panose="02020603050405020304" pitchFamily="18" charset="0"/>
              </a:rPr>
              <a:t>Class-oriented models </a:t>
            </a:r>
            <a:r>
              <a:rPr lang="en-US" sz="2400" noProof="0" dirty="0">
                <a:latin typeface="Times New Roman" panose="02020603050405020304" pitchFamily="18" charset="0"/>
                <a:cs typeface="Times New Roman" panose="02020603050405020304" pitchFamily="18" charset="0"/>
              </a:rPr>
              <a:t>represent object-oriented classes (attributes and operations) and how classes collaborate to achieve system requirements.</a:t>
            </a:r>
            <a:endParaRPr 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i="1" noProof="0" dirty="0">
                <a:latin typeface="Times New Roman" panose="02020603050405020304" pitchFamily="18" charset="0"/>
                <a:cs typeface="Times New Roman" panose="02020603050405020304" pitchFamily="18" charset="0"/>
              </a:rPr>
              <a:t>Behavioral models </a:t>
            </a:r>
            <a:r>
              <a:rPr lang="en-US" sz="2400" noProof="0" dirty="0">
                <a:latin typeface="Times New Roman" panose="02020603050405020304" pitchFamily="18" charset="0"/>
                <a:cs typeface="Times New Roman" panose="02020603050405020304" pitchFamily="18" charset="0"/>
              </a:rPr>
              <a:t>depict how the software reacts to internal or external “events.”</a:t>
            </a:r>
            <a:endParaRPr 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i="1" noProof="0" dirty="0">
                <a:latin typeface="Times New Roman" panose="02020603050405020304" pitchFamily="18" charset="0"/>
                <a:cs typeface="Times New Roman" panose="02020603050405020304" pitchFamily="18" charset="0"/>
              </a:rPr>
              <a:t>Data models </a:t>
            </a:r>
            <a:r>
              <a:rPr lang="en-US" sz="2400" noProof="0" dirty="0">
                <a:latin typeface="Times New Roman" panose="02020603050405020304" pitchFamily="18" charset="0"/>
                <a:cs typeface="Times New Roman" panose="02020603050405020304" pitchFamily="18" charset="0"/>
              </a:rPr>
              <a:t>depict the information domain for the problem.</a:t>
            </a:r>
            <a:endParaRPr 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i="1" noProof="0" dirty="0">
                <a:latin typeface="Times New Roman" panose="02020603050405020304" pitchFamily="18" charset="0"/>
                <a:cs typeface="Times New Roman" panose="02020603050405020304" pitchFamily="18" charset="0"/>
              </a:rPr>
              <a:t>Flow-oriented models </a:t>
            </a:r>
            <a:r>
              <a:rPr lang="en-US" sz="2400" noProof="0" dirty="0">
                <a:latin typeface="Times New Roman" panose="02020603050405020304" pitchFamily="18" charset="0"/>
                <a:cs typeface="Times New Roman" panose="02020603050405020304" pitchFamily="18" charset="0"/>
              </a:rPr>
              <a:t>represent functional elements of the system and how they transform data in the system.</a:t>
            </a:r>
            <a:endParaRPr lang="en-US" sz="24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304800"/>
            <a:ext cx="8228648" cy="678611"/>
          </a:xfrm>
        </p:spPr>
        <p:txBody>
          <a:bodyPr>
            <a:noAutofit/>
          </a:bodyPr>
          <a:lstStyle/>
          <a:p>
            <a:r>
              <a:rPr lang="en-US" sz="4000" noProof="0" dirty="0">
                <a:latin typeface="Times New Roman" panose="02020603050405020304" pitchFamily="18" charset="0"/>
                <a:cs typeface="Times New Roman" panose="02020603050405020304" pitchFamily="18" charset="0"/>
              </a:rPr>
              <a:t>Requirements Modeling Principles</a:t>
            </a:r>
            <a:endParaRPr lang="en-US" sz="4000" noProof="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192351"/>
            <a:ext cx="8228648" cy="4630316"/>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sz="2400" b="1" noProof="0" dirty="0">
                <a:latin typeface="Times New Roman" panose="02020603050405020304" pitchFamily="18" charset="0"/>
                <a:cs typeface="Times New Roman" panose="02020603050405020304" pitchFamily="18" charset="0"/>
              </a:rPr>
              <a:t>Principle 1. </a:t>
            </a:r>
            <a:r>
              <a:rPr lang="en-US" sz="2400" i="1" noProof="0" dirty="0">
                <a:latin typeface="Times New Roman" panose="02020603050405020304" pitchFamily="18" charset="0"/>
                <a:cs typeface="Times New Roman" panose="02020603050405020304" pitchFamily="18" charset="0"/>
              </a:rPr>
              <a:t>The information domain of a problem must be represented and understood. </a:t>
            </a:r>
            <a:endParaRPr lang="en-US" sz="2400" i="1"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noProof="0" dirty="0">
                <a:latin typeface="Times New Roman" panose="02020603050405020304" pitchFamily="18" charset="0"/>
                <a:cs typeface="Times New Roman" panose="02020603050405020304" pitchFamily="18" charset="0"/>
              </a:rPr>
              <a:t>Principle 2</a:t>
            </a:r>
            <a:r>
              <a:rPr lang="en-US" sz="2400" noProof="0" dirty="0">
                <a:latin typeface="Times New Roman" panose="02020603050405020304" pitchFamily="18" charset="0"/>
                <a:cs typeface="Times New Roman" panose="02020603050405020304" pitchFamily="18" charset="0"/>
              </a:rPr>
              <a:t>. </a:t>
            </a:r>
            <a:r>
              <a:rPr lang="en-US" sz="2400" i="1" noProof="0" dirty="0">
                <a:latin typeface="Times New Roman" panose="02020603050405020304" pitchFamily="18" charset="0"/>
                <a:cs typeface="Times New Roman" panose="02020603050405020304" pitchFamily="18" charset="0"/>
              </a:rPr>
              <a:t>The functions that the software performs must be defined. </a:t>
            </a:r>
            <a:endParaRPr lang="en-US" sz="2400" i="1"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noProof="0" dirty="0">
                <a:latin typeface="Times New Roman" panose="02020603050405020304" pitchFamily="18" charset="0"/>
                <a:cs typeface="Times New Roman" panose="02020603050405020304" pitchFamily="18" charset="0"/>
              </a:rPr>
              <a:t>Principle 3. </a:t>
            </a:r>
            <a:r>
              <a:rPr lang="en-US" sz="2400" i="1" noProof="0" dirty="0">
                <a:latin typeface="Times New Roman" panose="02020603050405020304" pitchFamily="18" charset="0"/>
                <a:cs typeface="Times New Roman" panose="02020603050405020304" pitchFamily="18" charset="0"/>
              </a:rPr>
              <a:t>The behavior of the software (as a consequence of external events) must be represented.</a:t>
            </a:r>
            <a:endParaRPr lang="en-US" sz="2400" i="1"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noProof="0" dirty="0">
                <a:latin typeface="Times New Roman" panose="02020603050405020304" pitchFamily="18" charset="0"/>
                <a:cs typeface="Times New Roman" panose="02020603050405020304" pitchFamily="18" charset="0"/>
              </a:rPr>
              <a:t>Principle 4. </a:t>
            </a:r>
            <a:r>
              <a:rPr lang="en-US" sz="2400" i="1" noProof="0" dirty="0">
                <a:latin typeface="Times New Roman" panose="02020603050405020304" pitchFamily="18" charset="0"/>
                <a:cs typeface="Times New Roman" panose="02020603050405020304" pitchFamily="18" charset="0"/>
              </a:rPr>
              <a:t>The models that depict information, function, and behavior must be partitioned in a manner that uncovers detail in a layered (or hierarchical) fashion. </a:t>
            </a:r>
            <a:endParaRPr lang="en-US" sz="2400" i="1"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400" b="1" noProof="0" dirty="0">
                <a:latin typeface="Times New Roman" panose="02020603050405020304" pitchFamily="18" charset="0"/>
                <a:cs typeface="Times New Roman" panose="02020603050405020304" pitchFamily="18" charset="0"/>
              </a:rPr>
              <a:t>Principle 5. </a:t>
            </a:r>
            <a:r>
              <a:rPr lang="en-US" sz="2400" i="1" noProof="0" dirty="0">
                <a:latin typeface="Times New Roman" panose="02020603050405020304" pitchFamily="18" charset="0"/>
                <a:cs typeface="Times New Roman" panose="02020603050405020304" pitchFamily="18" charset="0"/>
              </a:rPr>
              <a:t>The analysis task should move from essential information toward implementation detail.</a:t>
            </a:r>
            <a:endParaRPr lang="en-US" sz="24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304800"/>
            <a:ext cx="8228648" cy="678611"/>
          </a:xfrm>
        </p:spPr>
        <p:txBody>
          <a:bodyPr>
            <a:noAutofit/>
          </a:bodyPr>
          <a:lstStyle/>
          <a:p>
            <a:r>
              <a:rPr lang="en-US" sz="4000" noProof="0" dirty="0">
                <a:highlight>
                  <a:srgbClr val="FFFF00"/>
                </a:highlight>
                <a:latin typeface="Times New Roman" panose="02020603050405020304" pitchFamily="18" charset="0"/>
                <a:cs typeface="Times New Roman" panose="02020603050405020304" pitchFamily="18" charset="0"/>
              </a:rPr>
              <a:t>Use Cases</a:t>
            </a:r>
            <a:endParaRPr lang="en-US" sz="4000" noProof="0" dirty="0">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166593"/>
            <a:ext cx="8228648" cy="4630316"/>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defRPr/>
            </a:pPr>
            <a:r>
              <a:rPr lang="en-US" sz="2400" noProof="0" dirty="0">
                <a:latin typeface="Times New Roman" panose="02020603050405020304" pitchFamily="18" charset="0"/>
                <a:cs typeface="Times New Roman" panose="02020603050405020304" pitchFamily="18" charset="0"/>
              </a:rPr>
              <a:t>Use case as a “contract for behavior” and more formal than a user story.</a:t>
            </a:r>
            <a:endParaRPr lang="en-US" sz="2400" noProof="0" dirty="0">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endParaRPr>
          </a:p>
          <a:p>
            <a:pPr marL="291465" indent="-291465">
              <a:spcBef>
                <a:spcPts val="1000"/>
              </a:spcBef>
              <a:spcAft>
                <a:spcPts val="0"/>
              </a:spcAft>
              <a:buFont typeface="Arial" panose="020B0604020202020204" pitchFamily="34" charset="0"/>
              <a:buChar char="•"/>
              <a:defRPr/>
            </a:pPr>
            <a:r>
              <a:rPr lang="en-US" sz="2400" noProof="0" dirty="0">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rPr>
              <a:t>Use-cases are simply an aid to defining what exists outside the system (actors) and what should be performed by the system (use-cases).</a:t>
            </a:r>
            <a:endParaRPr lang="en-US" sz="2400" noProof="0" dirty="0">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endParaRPr>
          </a:p>
          <a:p>
            <a:pPr marL="622935" lvl="1" indent="-320675">
              <a:lnSpc>
                <a:spcPct val="90000"/>
              </a:lnSpc>
              <a:spcBef>
                <a:spcPts val="1000"/>
              </a:spcBef>
              <a:spcAft>
                <a:spcPts val="0"/>
              </a:spcAft>
              <a:buFont typeface="+mj-lt"/>
              <a:buAutoNum type="arabicPeriod"/>
              <a:defRPr/>
            </a:pPr>
            <a:r>
              <a:rPr lang="en-US" sz="2400" noProof="0" dirty="0">
                <a:solidFill>
                  <a:schemeClr val="tx1"/>
                </a:solidFill>
                <a:latin typeface="Times New Roman" panose="02020603050405020304" pitchFamily="18" charset="0"/>
                <a:ea typeface="MS PGothic" panose="020B0600070205080204" pitchFamily="-128" charset="-128"/>
                <a:cs typeface="Times New Roman" panose="02020603050405020304" pitchFamily="18" charset="0"/>
              </a:rPr>
              <a:t>What should we write about?</a:t>
            </a:r>
            <a:endParaRPr lang="en-US" sz="2400" noProof="0" dirty="0">
              <a:solidFill>
                <a:schemeClr val="tx1"/>
              </a:solidFill>
              <a:latin typeface="Times New Roman" panose="02020603050405020304" pitchFamily="18" charset="0"/>
              <a:ea typeface="MS PGothic" panose="020B0600070205080204" pitchFamily="-128" charset="-128"/>
              <a:cs typeface="Times New Roman" panose="02020603050405020304" pitchFamily="18" charset="0"/>
            </a:endParaRPr>
          </a:p>
          <a:p>
            <a:pPr marL="622935" lvl="1" indent="-320675">
              <a:lnSpc>
                <a:spcPct val="90000"/>
              </a:lnSpc>
              <a:spcBef>
                <a:spcPts val="1000"/>
              </a:spcBef>
              <a:spcAft>
                <a:spcPts val="0"/>
              </a:spcAft>
              <a:buFont typeface="+mj-lt"/>
              <a:buAutoNum type="arabicPeriod"/>
              <a:defRPr/>
            </a:pPr>
            <a:r>
              <a:rPr lang="en-US" sz="2400" noProof="0" dirty="0">
                <a:solidFill>
                  <a:schemeClr val="tx1"/>
                </a:solidFill>
                <a:latin typeface="Times New Roman" panose="02020603050405020304" pitchFamily="18" charset="0"/>
                <a:ea typeface="MS PGothic" panose="020B0600070205080204" pitchFamily="-128" charset="-128"/>
                <a:cs typeface="Times New Roman" panose="02020603050405020304" pitchFamily="18" charset="0"/>
              </a:rPr>
              <a:t>How much should we write about it?</a:t>
            </a:r>
            <a:endParaRPr lang="en-US" sz="2400" noProof="0" dirty="0">
              <a:solidFill>
                <a:schemeClr val="tx1"/>
              </a:solidFill>
              <a:latin typeface="Times New Roman" panose="02020603050405020304" pitchFamily="18" charset="0"/>
              <a:ea typeface="MS PGothic" panose="020B0600070205080204" pitchFamily="-128" charset="-128"/>
              <a:cs typeface="Times New Roman" panose="02020603050405020304" pitchFamily="18" charset="0"/>
            </a:endParaRPr>
          </a:p>
          <a:p>
            <a:pPr marL="622935" lvl="1" indent="-320675">
              <a:lnSpc>
                <a:spcPct val="90000"/>
              </a:lnSpc>
              <a:spcBef>
                <a:spcPts val="1000"/>
              </a:spcBef>
              <a:spcAft>
                <a:spcPts val="0"/>
              </a:spcAft>
              <a:buFont typeface="+mj-lt"/>
              <a:buAutoNum type="arabicPeriod"/>
              <a:defRPr/>
            </a:pPr>
            <a:r>
              <a:rPr lang="en-US" sz="2400" noProof="0" dirty="0">
                <a:solidFill>
                  <a:schemeClr val="tx1"/>
                </a:solidFill>
                <a:latin typeface="Times New Roman" panose="02020603050405020304" pitchFamily="18" charset="0"/>
                <a:ea typeface="MS PGothic" panose="020B0600070205080204" pitchFamily="-128" charset="-128"/>
                <a:cs typeface="Times New Roman" panose="02020603050405020304" pitchFamily="18" charset="0"/>
              </a:rPr>
              <a:t>How detailed should we make our description? </a:t>
            </a:r>
            <a:endParaRPr lang="en-US" sz="2400" noProof="0" dirty="0">
              <a:solidFill>
                <a:schemeClr val="tx1"/>
              </a:solidFill>
              <a:latin typeface="Times New Roman" panose="02020603050405020304" pitchFamily="18" charset="0"/>
              <a:ea typeface="MS PGothic" panose="020B0600070205080204" pitchFamily="-128" charset="-128"/>
              <a:cs typeface="Times New Roman" panose="02020603050405020304" pitchFamily="18" charset="0"/>
            </a:endParaRPr>
          </a:p>
          <a:p>
            <a:pPr marL="622935" lvl="1" indent="-320675">
              <a:lnSpc>
                <a:spcPct val="90000"/>
              </a:lnSpc>
              <a:spcBef>
                <a:spcPts val="1000"/>
              </a:spcBef>
              <a:spcAft>
                <a:spcPts val="0"/>
              </a:spcAft>
              <a:buFont typeface="+mj-lt"/>
              <a:buAutoNum type="arabicPeriod"/>
              <a:defRPr/>
            </a:pPr>
            <a:r>
              <a:rPr lang="en-US" sz="2400" noProof="0" dirty="0">
                <a:solidFill>
                  <a:schemeClr val="tx1"/>
                </a:solidFill>
                <a:latin typeface="Times New Roman" panose="02020603050405020304" pitchFamily="18" charset="0"/>
                <a:ea typeface="MS PGothic" panose="020B0600070205080204" pitchFamily="-128" charset="-128"/>
                <a:cs typeface="Times New Roman" panose="02020603050405020304" pitchFamily="18" charset="0"/>
              </a:rPr>
              <a:t>How should we organize the description? </a:t>
            </a:r>
            <a:endParaRPr lang="en-US" sz="2400" noProof="0" dirty="0">
              <a:solidFill>
                <a:schemeClr val="tx1"/>
              </a:solidFill>
              <a:latin typeface="Times New Roman" panose="02020603050405020304" pitchFamily="18" charset="0"/>
              <a:ea typeface="MS PGothic" panose="020B0600070205080204" pitchFamily="-128" charset="-128"/>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noProof="0" dirty="0"/>
              <a:t>Chapter 9</a:t>
            </a:r>
            <a:endParaRPr lang="en-US" noProof="0" dirty="0"/>
          </a:p>
        </p:txBody>
      </p:sp>
      <p:sp>
        <p:nvSpPr>
          <p:cNvPr id="13" name="Subtitle 12"/>
          <p:cNvSpPr>
            <a:spLocks noGrp="1"/>
          </p:cNvSpPr>
          <p:nvPr>
            <p:ph type="subTitle" idx="1"/>
          </p:nvPr>
        </p:nvSpPr>
        <p:spPr/>
        <p:txBody>
          <a:bodyPr/>
          <a:lstStyle/>
          <a:p>
            <a:r>
              <a:rPr lang="en-US" noProof="0" dirty="0"/>
              <a:t>Design Concepts</a:t>
            </a:r>
            <a:endParaRPr lang="en-US" noProof="0" dirty="0"/>
          </a:p>
        </p:txBody>
      </p:sp>
      <p:sp>
        <p:nvSpPr>
          <p:cNvPr id="14" name="Text Placeholder 13"/>
          <p:cNvSpPr>
            <a:spLocks noGrp="1"/>
          </p:cNvSpPr>
          <p:nvPr>
            <p:ph type="body" sz="quarter" idx="10"/>
          </p:nvPr>
        </p:nvSpPr>
        <p:spPr/>
        <p:txBody>
          <a:bodyPr/>
          <a:lstStyle/>
          <a:p>
            <a:r>
              <a:rPr lang="en-US" noProof="0" dirty="0"/>
              <a:t>Part Two - Modeling</a:t>
            </a:r>
            <a:endParaRPr lang="en-US" noProof="0" dirty="0"/>
          </a:p>
        </p:txBody>
      </p:sp>
      <p:sp>
        <p:nvSpPr>
          <p:cNvPr id="6" name="Footer Placeholder 5"/>
          <p:cNvSpPr>
            <a:spLocks noGrp="1"/>
          </p:cNvSpPr>
          <p:nvPr>
            <p:ph type="ftr" sz="quarter" idx="12"/>
          </p:nvPr>
        </p:nvSpPr>
        <p:spPr>
          <a:xfrm>
            <a:off x="1524000" y="6478439"/>
            <a:ext cx="9144000" cy="379562"/>
          </a:xfrm>
        </p:spPr>
        <p:txBody>
          <a:bodyPr/>
          <a:lstStyle/>
          <a:p>
            <a:pPr defTabSz="457200">
              <a:spcBef>
                <a:spcPct val="20000"/>
              </a:spcBef>
              <a:defRPr/>
            </a:pPr>
            <a:r>
              <a:rPr lang="en-US" dirty="0">
                <a:latin typeface="Times New Roman" panose="02020603050405020304" pitchFamily="18" charset="0"/>
                <a:cs typeface="Times New Roman" panose="02020603050405020304" pitchFamily="18" charset="0"/>
              </a:rPr>
              <a:t>© 2020 McGraw Hill. All rights reserved. Authorized only for instructor use in the classroom.</a:t>
            </a:r>
            <a:endParaRPr lang="en-US" dirty="0">
              <a:latin typeface="Times New Roman" panose="02020603050405020304" pitchFamily="18" charset="0"/>
              <a:cs typeface="Times New Roman" panose="02020603050405020304" pitchFamily="18" charset="0"/>
            </a:endParaRPr>
          </a:p>
          <a:p>
            <a:pPr defTabSz="457200">
              <a:spcBef>
                <a:spcPct val="20000"/>
              </a:spcBef>
              <a:defRPr/>
            </a:pPr>
            <a:r>
              <a:rPr lang="en-US" dirty="0">
                <a:latin typeface="Times New Roman" panose="02020603050405020304" pitchFamily="18" charset="0"/>
                <a:cs typeface="Times New Roman" panose="02020603050405020304" pitchFamily="18" charset="0"/>
              </a:rPr>
              <a:t>No reproduction or further distribution permitted without the prior written consent of McGraw Hill.</a:t>
            </a:r>
            <a:endParaRPr lang="en-US" dirty="0">
              <a:latin typeface="Times New Roman" panose="02020603050405020304" pitchFamily="18" charset="0"/>
              <a:cs typeface="Times New Roman" panose="02020603050405020304" pitchFamily="18" charset="0"/>
            </a:endParaRPr>
          </a:p>
        </p:txBody>
      </p:sp>
      <p:pic>
        <p:nvPicPr>
          <p:cNvPr id="4" name="Picture Placeholder 3" descr="Software Engineering-A Practitioner's Approach, Ninth edition by Roger S. Pressman and Bruce R. Maxim."/>
          <p:cNvPicPr>
            <a:picLocks noGrp="1" noChangeAspect="1"/>
          </p:cNvPicPr>
          <p:nvPr>
            <p:ph type="pic" sz="quarter" idx="11"/>
          </p:nvPr>
        </p:nvPicPr>
        <p:blipFill>
          <a:blip r:embed="rId1">
            <a:extLst>
              <a:ext uri="{28A0092B-C50C-407E-A947-70E740481C1C}">
                <a14:useLocalDpi xmlns:a14="http://schemas.microsoft.com/office/drawing/2010/main" val="0"/>
              </a:ext>
            </a:extLst>
          </a:blip>
          <a:srcRect t="2502" b="2502"/>
          <a:stretch>
            <a:fillRect/>
          </a:stretch>
        </p:blipFill>
        <p:spPr>
          <a:xfrm>
            <a:off x="5962835" y="1175021"/>
            <a:ext cx="4229100" cy="4976453"/>
          </a:xfr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304800"/>
            <a:ext cx="8458200" cy="678611"/>
          </a:xfrm>
        </p:spPr>
        <p:txBody>
          <a:bodyPr>
            <a:noAutofit/>
          </a:bodyPr>
          <a:lstStyle/>
          <a:p>
            <a:r>
              <a:rPr lang="en-US" noProof="0" dirty="0">
                <a:highlight>
                  <a:srgbClr val="FFFF00"/>
                </a:highlight>
              </a:rPr>
              <a:t>Software Engineering Design</a:t>
            </a:r>
            <a:endParaRPr lang="en-US" noProof="0" dirty="0">
              <a:highlight>
                <a:srgbClr val="FFFF00"/>
              </a:highlight>
            </a:endParaRPr>
          </a:p>
        </p:txBody>
      </p:sp>
      <p:sp>
        <p:nvSpPr>
          <p:cNvPr id="4" name="Content Placeholder 3"/>
          <p:cNvSpPr>
            <a:spLocks noGrp="1"/>
          </p:cNvSpPr>
          <p:nvPr>
            <p:ph sz="quarter" idx="11"/>
          </p:nvPr>
        </p:nvSpPr>
        <p:spPr>
          <a:xfrm>
            <a:off x="1866900" y="1276709"/>
            <a:ext cx="8458200" cy="4971691"/>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altLang="en-US" sz="2400" noProof="0" dirty="0"/>
              <a:t>Data/Class design – transforms analysis classes into implementation classes and data structures.</a:t>
            </a:r>
            <a:endParaRPr lang="en-US" altLang="en-US" sz="2400" noProof="0" dirty="0"/>
          </a:p>
          <a:p>
            <a:pPr marL="291465" indent="-291465">
              <a:spcBef>
                <a:spcPts val="1000"/>
              </a:spcBef>
              <a:spcAft>
                <a:spcPts val="0"/>
              </a:spcAft>
              <a:buFont typeface="Arial" panose="020B0604020202020204" pitchFamily="34" charset="0"/>
              <a:buChar char="•"/>
            </a:pPr>
            <a:r>
              <a:rPr lang="en-US" altLang="en-US" sz="2400" noProof="0" dirty="0"/>
              <a:t>Architectural design – defines relationships among the major software structural elements.</a:t>
            </a:r>
            <a:endParaRPr lang="en-US" altLang="en-US" sz="2400" noProof="0" dirty="0"/>
          </a:p>
          <a:p>
            <a:pPr marL="291465" indent="-291465">
              <a:spcBef>
                <a:spcPts val="1000"/>
              </a:spcBef>
              <a:spcAft>
                <a:spcPts val="0"/>
              </a:spcAft>
              <a:buFont typeface="Arial" panose="020B0604020202020204" pitchFamily="34" charset="0"/>
              <a:buChar char="•"/>
            </a:pPr>
            <a:r>
              <a:rPr lang="en-US" altLang="en-US" sz="2400" noProof="0" dirty="0"/>
              <a:t>Interface design – defines how software elements, hardware elements, and end-users communicate.</a:t>
            </a:r>
            <a:endParaRPr lang="en-US" altLang="en-US" sz="2400" noProof="0" dirty="0"/>
          </a:p>
          <a:p>
            <a:pPr marL="291465" indent="-291465">
              <a:spcBef>
                <a:spcPts val="1000"/>
              </a:spcBef>
              <a:spcAft>
                <a:spcPts val="0"/>
              </a:spcAft>
              <a:buFont typeface="Arial" panose="020B0604020202020204" pitchFamily="34" charset="0"/>
              <a:buChar char="•"/>
            </a:pPr>
            <a:r>
              <a:rPr lang="en-US" altLang="en-US" sz="2400" noProof="0" dirty="0"/>
              <a:t>Component-level design – transforms structural elements into procedural descriptions of software components.</a:t>
            </a:r>
            <a:endParaRPr lang="en-US" altLang="en-US" sz="2400" noProof="0" dirty="0"/>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t>Process Framework Activities </a:t>
            </a:r>
            <a:r>
              <a:rPr lang="en-US" noProof="0" dirty="0">
                <a:highlight>
                  <a:srgbClr val="FFFF00"/>
                </a:highlight>
              </a:rPr>
              <a:t>5</a:t>
            </a:r>
            <a:r>
              <a:rPr lang="zh-CN" altLang="en-US" noProof="0" dirty="0">
                <a:highlight>
                  <a:srgbClr val="FFFF00"/>
                </a:highlight>
              </a:rPr>
              <a:t>个阶段</a:t>
            </a:r>
            <a:endParaRPr lang="zh-CN" altLang="en-US" noProof="0" dirty="0">
              <a:highlight>
                <a:srgbClr val="FFFF00"/>
              </a:highlight>
            </a:endParaRPr>
          </a:p>
        </p:txBody>
      </p:sp>
      <p:sp>
        <p:nvSpPr>
          <p:cNvPr id="4" name="Content Placeholder 3"/>
          <p:cNvSpPr>
            <a:spLocks noGrp="1"/>
          </p:cNvSpPr>
          <p:nvPr>
            <p:ph sz="quarter" idx="11"/>
          </p:nvPr>
        </p:nvSpPr>
        <p:spPr>
          <a:xfrm>
            <a:off x="1866900" y="1276709"/>
            <a:ext cx="8458200" cy="2391523"/>
          </a:xfrm>
        </p:spPr>
        <p:txBody>
          <a:bodyPr vert="horz" lIns="91440" tIns="45720" rIns="91440" bIns="45720" rtlCol="0">
            <a:noAutofit/>
          </a:bodyPr>
          <a:lstStyle/>
          <a:p>
            <a:pPr>
              <a:spcBef>
                <a:spcPts val="1000"/>
              </a:spcBef>
              <a:spcAft>
                <a:spcPts val="0"/>
              </a:spcAft>
            </a:pPr>
            <a:r>
              <a:rPr lang="en-US" altLang="en-US" sz="2400" noProof="0" dirty="0">
                <a:solidFill>
                  <a:schemeClr val="tx1"/>
                </a:solidFill>
                <a:highlight>
                  <a:srgbClr val="FFFF00"/>
                </a:highlight>
              </a:rPr>
              <a:t>Communication </a:t>
            </a:r>
            <a:r>
              <a:rPr lang="en-US" altLang="en-US" sz="2400" noProof="0" dirty="0">
                <a:solidFill>
                  <a:schemeClr val="tx1"/>
                </a:solidFill>
              </a:rPr>
              <a:t>– Understand the problem.</a:t>
            </a:r>
            <a:endParaRPr lang="en-US" altLang="en-US" sz="2400" noProof="0" dirty="0">
              <a:solidFill>
                <a:schemeClr val="tx1"/>
              </a:solidFill>
            </a:endParaRPr>
          </a:p>
          <a:p>
            <a:pPr>
              <a:spcBef>
                <a:spcPts val="1000"/>
              </a:spcBef>
              <a:spcAft>
                <a:spcPts val="0"/>
              </a:spcAft>
            </a:pPr>
            <a:r>
              <a:rPr lang="en-US" altLang="en-US" sz="2400" noProof="0" dirty="0">
                <a:solidFill>
                  <a:schemeClr val="tx1"/>
                </a:solidFill>
                <a:highlight>
                  <a:srgbClr val="FFFF00"/>
                </a:highlight>
              </a:rPr>
              <a:t>Planning </a:t>
            </a:r>
            <a:r>
              <a:rPr lang="en-US" altLang="en-US" sz="2400" noProof="0" dirty="0">
                <a:solidFill>
                  <a:schemeClr val="tx1"/>
                </a:solidFill>
              </a:rPr>
              <a:t>– Tasks, Dependencies, Schedule, Resources</a:t>
            </a:r>
            <a:endParaRPr lang="en-US" altLang="en-US" sz="2400" noProof="0" dirty="0">
              <a:solidFill>
                <a:schemeClr val="tx1"/>
              </a:solidFill>
            </a:endParaRPr>
          </a:p>
          <a:p>
            <a:pPr>
              <a:spcBef>
                <a:spcPts val="1000"/>
              </a:spcBef>
              <a:spcAft>
                <a:spcPts val="0"/>
              </a:spcAft>
            </a:pPr>
            <a:r>
              <a:rPr lang="en-US" altLang="en-US" sz="2400" noProof="0" dirty="0">
                <a:solidFill>
                  <a:schemeClr val="tx1"/>
                </a:solidFill>
                <a:highlight>
                  <a:srgbClr val="FFFF00"/>
                </a:highlight>
              </a:rPr>
              <a:t>Modeling</a:t>
            </a:r>
            <a:r>
              <a:rPr lang="en-US" altLang="en-US" sz="2400" noProof="0" dirty="0">
                <a:solidFill>
                  <a:schemeClr val="tx1"/>
                </a:solidFill>
              </a:rPr>
              <a:t>.</a:t>
            </a:r>
            <a:endParaRPr lang="en-US" altLang="en-US" sz="2400" noProof="0" dirty="0">
              <a:solidFill>
                <a:schemeClr val="tx1"/>
              </a:solidFill>
            </a:endParaRPr>
          </a:p>
          <a:p>
            <a:pPr marL="291465" lvl="2" indent="-291465">
              <a:spcBef>
                <a:spcPts val="1000"/>
              </a:spcBef>
              <a:spcAft>
                <a:spcPts val="0"/>
              </a:spcAft>
            </a:pPr>
            <a:r>
              <a:rPr lang="en-US" altLang="en-US" sz="2200" noProof="0" dirty="0">
                <a:solidFill>
                  <a:schemeClr val="tx1"/>
                </a:solidFill>
              </a:rPr>
              <a:t>Analysis of requirements.</a:t>
            </a:r>
            <a:endParaRPr lang="en-US" altLang="en-US" sz="2200" noProof="0" dirty="0">
              <a:solidFill>
                <a:schemeClr val="tx1"/>
              </a:solidFill>
            </a:endParaRPr>
          </a:p>
          <a:p>
            <a:pPr marL="291465" lvl="2" indent="-291465">
              <a:spcBef>
                <a:spcPts val="1000"/>
              </a:spcBef>
              <a:spcAft>
                <a:spcPts val="0"/>
              </a:spcAft>
            </a:pPr>
            <a:r>
              <a:rPr lang="en-US" altLang="en-US" sz="2200" noProof="0" dirty="0">
                <a:solidFill>
                  <a:schemeClr val="tx1"/>
                </a:solidFill>
              </a:rPr>
              <a:t>Design.</a:t>
            </a:r>
            <a:endParaRPr lang="en-US" altLang="en-US" sz="2200" noProof="0" dirty="0">
              <a:solidFill>
                <a:schemeClr val="tx1"/>
              </a:solidFill>
            </a:endParaRPr>
          </a:p>
        </p:txBody>
      </p:sp>
      <p:sp>
        <p:nvSpPr>
          <p:cNvPr id="10" name="Content Placeholder 9"/>
          <p:cNvSpPr>
            <a:spLocks noGrp="1"/>
          </p:cNvSpPr>
          <p:nvPr>
            <p:ph sz="quarter" idx="15"/>
          </p:nvPr>
        </p:nvSpPr>
        <p:spPr>
          <a:xfrm>
            <a:off x="1866900" y="3857330"/>
            <a:ext cx="8383772" cy="1437683"/>
          </a:xfrm>
        </p:spPr>
        <p:txBody>
          <a:bodyPr>
            <a:normAutofit/>
          </a:bodyPr>
          <a:lstStyle/>
          <a:p>
            <a:pPr>
              <a:spcAft>
                <a:spcPts val="0"/>
              </a:spcAft>
            </a:pPr>
            <a:r>
              <a:rPr lang="en-US" altLang="en-US" sz="2400" noProof="0" dirty="0">
                <a:solidFill>
                  <a:schemeClr val="tx1"/>
                </a:solidFill>
                <a:highlight>
                  <a:srgbClr val="FFFF00"/>
                </a:highlight>
              </a:rPr>
              <a:t>Construction</a:t>
            </a:r>
            <a:r>
              <a:rPr lang="en-US" altLang="en-US" sz="2400" noProof="0" dirty="0">
                <a:solidFill>
                  <a:schemeClr val="tx1"/>
                </a:solidFill>
              </a:rPr>
              <a:t>:</a:t>
            </a:r>
            <a:endParaRPr lang="en-US" altLang="en-US" sz="2400" noProof="0" dirty="0">
              <a:solidFill>
                <a:schemeClr val="tx1"/>
              </a:solidFill>
            </a:endParaRPr>
          </a:p>
          <a:p>
            <a:pPr marL="291465" lvl="2" indent="-291465">
              <a:spcBef>
                <a:spcPts val="1000"/>
              </a:spcBef>
              <a:spcAft>
                <a:spcPts val="0"/>
              </a:spcAft>
            </a:pPr>
            <a:r>
              <a:rPr lang="en-US" altLang="en-US" sz="2200" noProof="0" dirty="0">
                <a:solidFill>
                  <a:schemeClr val="tx1"/>
                </a:solidFill>
              </a:rPr>
              <a:t>Code generation.</a:t>
            </a:r>
            <a:endParaRPr lang="en-US" altLang="en-US" sz="2200" noProof="0" dirty="0">
              <a:solidFill>
                <a:schemeClr val="tx1"/>
              </a:solidFill>
            </a:endParaRPr>
          </a:p>
          <a:p>
            <a:pPr marL="291465" lvl="2" indent="-291465">
              <a:spcBef>
                <a:spcPts val="1000"/>
              </a:spcBef>
              <a:spcAft>
                <a:spcPts val="0"/>
              </a:spcAft>
            </a:pPr>
            <a:r>
              <a:rPr lang="en-US" altLang="en-US" sz="2200" noProof="0" dirty="0">
                <a:solidFill>
                  <a:schemeClr val="tx1"/>
                </a:solidFill>
              </a:rPr>
              <a:t>Testing.</a:t>
            </a:r>
            <a:endParaRPr lang="en-US" altLang="en-US" sz="2200" noProof="0" dirty="0">
              <a:solidFill>
                <a:schemeClr val="tx1"/>
              </a:solidFill>
            </a:endParaRPr>
          </a:p>
        </p:txBody>
      </p:sp>
      <p:sp>
        <p:nvSpPr>
          <p:cNvPr id="11" name="Content Placeholder 10"/>
          <p:cNvSpPr>
            <a:spLocks noGrp="1"/>
          </p:cNvSpPr>
          <p:nvPr>
            <p:ph sz="quarter" idx="16"/>
          </p:nvPr>
        </p:nvSpPr>
        <p:spPr>
          <a:xfrm>
            <a:off x="1866900" y="5484111"/>
            <a:ext cx="8383772" cy="489901"/>
          </a:xfrm>
        </p:spPr>
        <p:txBody>
          <a:bodyPr>
            <a:noAutofit/>
          </a:bodyPr>
          <a:lstStyle/>
          <a:p>
            <a:r>
              <a:rPr lang="en-US" altLang="en-US" sz="2400" noProof="0" dirty="0">
                <a:solidFill>
                  <a:schemeClr val="tx1"/>
                </a:solidFill>
                <a:highlight>
                  <a:srgbClr val="FFFF00"/>
                </a:highlight>
              </a:rPr>
              <a:t>Deployment</a:t>
            </a:r>
            <a:r>
              <a:rPr lang="en-US" altLang="en-US" sz="2400" noProof="0" dirty="0">
                <a:solidFill>
                  <a:schemeClr val="tx1"/>
                </a:solidFill>
              </a:rPr>
              <a:t>.</a:t>
            </a:r>
            <a:r>
              <a:rPr lang="zh-CN" altLang="en-US" sz="2400" noProof="0" dirty="0">
                <a:solidFill>
                  <a:schemeClr val="tx1"/>
                </a:solidFill>
              </a:rPr>
              <a:t>打包部署</a:t>
            </a:r>
            <a:endParaRPr lang="zh-CN" altLang="en-US" sz="2400" noProof="0" dirty="0">
              <a:solidFill>
                <a:schemeClr val="tx1"/>
              </a:solidFill>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97651"/>
            <a:ext cx="8458200" cy="1092909"/>
          </a:xfrm>
        </p:spPr>
        <p:txBody>
          <a:bodyPr>
            <a:noAutofit/>
          </a:bodyPr>
          <a:lstStyle/>
          <a:p>
            <a:r>
              <a:rPr lang="en-US" sz="3800" noProof="0" dirty="0"/>
              <a:t>Mapping Requirements Model to Design Model</a:t>
            </a:r>
            <a:endParaRPr lang="en-US" sz="3800" noProof="0" dirty="0"/>
          </a:p>
        </p:txBody>
      </p:sp>
      <p:pic>
        <p:nvPicPr>
          <p:cNvPr id="11" name="Picture 10" descr="An illustration maps requirement model to design model. "/>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29428" y="1524510"/>
            <a:ext cx="7933145" cy="4551358"/>
          </a:xfrm>
          <a:prstGeom prst="rect">
            <a:avLst/>
          </a:prstGeom>
        </p:spPr>
      </p:pic>
      <p:sp>
        <p:nvSpPr>
          <p:cNvPr id="6" name="Text Placeholder 5"/>
          <p:cNvSpPr>
            <a:spLocks noGrp="1"/>
          </p:cNvSpPr>
          <p:nvPr>
            <p:ph type="body" sz="quarter" idx="12"/>
          </p:nvPr>
        </p:nvSpPr>
        <p:spPr>
          <a:xfrm>
            <a:off x="4893347" y="6324599"/>
            <a:ext cx="2925127" cy="214423"/>
          </a:xfrm>
        </p:spPr>
        <p:txBody>
          <a:bodyPr/>
          <a:lstStyle/>
          <a:p>
            <a:r>
              <a:rPr lang="en-US" sz="1200" dirty="0">
                <a:solidFill>
                  <a:schemeClr val="tx1"/>
                </a:solidFill>
                <a:hlinkClick r:id="rId2" action="ppaction://hlinksldjump"/>
              </a:rPr>
              <a:t>Access the text alternative for slide images.</a:t>
            </a:r>
            <a:endParaRPr lang="en-US" sz="1200" dirty="0">
              <a:solidFill>
                <a:schemeClr val="tx1"/>
              </a:solidFill>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dirty="0"/>
              <a:t>Architecture Properties</a:t>
            </a:r>
            <a:endParaRPr lang="en-US" noProof="0" dirty="0"/>
          </a:p>
        </p:txBody>
      </p:sp>
      <p:sp>
        <p:nvSpPr>
          <p:cNvPr id="4" name="Content Placeholder 3"/>
          <p:cNvSpPr>
            <a:spLocks noGrp="1"/>
          </p:cNvSpPr>
          <p:nvPr>
            <p:ph sz="quarter" idx="11"/>
          </p:nvPr>
        </p:nvSpPr>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defRPr/>
            </a:pPr>
            <a:r>
              <a:rPr lang="en-US" sz="2400" b="1" noProof="0" dirty="0">
                <a:solidFill>
                  <a:schemeClr val="tx1"/>
                </a:solidFill>
              </a:rPr>
              <a:t>Structural properties. </a:t>
            </a:r>
            <a:r>
              <a:rPr lang="en-US" sz="2400" noProof="0" dirty="0">
                <a:solidFill>
                  <a:schemeClr val="tx1"/>
                </a:solidFill>
                <a:effectLst>
                  <a:outerShdw blurRad="38100" dist="38100" dir="2700000" algn="tl">
                    <a:srgbClr val="FFFFFF"/>
                  </a:outerShdw>
                </a:effectLst>
              </a:rPr>
              <a:t>This aspect of the architectural design representation defines the components of a system (for </a:t>
            </a:r>
            <a:r>
              <a:rPr lang="en-US" sz="2400" dirty="0">
                <a:solidFill>
                  <a:schemeClr val="tx1"/>
                </a:solidFill>
                <a:effectLst>
                  <a:outerShdw blurRad="38100" dist="38100" dir="2700000" algn="tl">
                    <a:srgbClr val="FFFFFF"/>
                  </a:outerShdw>
                </a:effectLst>
              </a:rPr>
              <a:t>e</a:t>
            </a:r>
            <a:r>
              <a:rPr lang="en-US" sz="2400" noProof="0" dirty="0" err="1">
                <a:solidFill>
                  <a:schemeClr val="tx1"/>
                </a:solidFill>
                <a:effectLst>
                  <a:outerShdw blurRad="38100" dist="38100" dir="2700000" algn="tl">
                    <a:srgbClr val="FFFFFF"/>
                  </a:outerShdw>
                </a:effectLst>
              </a:rPr>
              <a:t>xample</a:t>
            </a:r>
            <a:r>
              <a:rPr lang="en-US" sz="2400" noProof="0" dirty="0">
                <a:solidFill>
                  <a:schemeClr val="tx1"/>
                </a:solidFill>
                <a:effectLst>
                  <a:outerShdw blurRad="38100" dist="38100" dir="2700000" algn="tl">
                    <a:srgbClr val="FFFFFF"/>
                  </a:outerShdw>
                </a:effectLst>
              </a:rPr>
              <a:t>, modules, objects, filters) and the manner in components are packaged and interact with one another.</a:t>
            </a:r>
            <a:endParaRPr lang="en-US" sz="2400" noProof="0" dirty="0">
              <a:solidFill>
                <a:schemeClr val="tx1"/>
              </a:solidFill>
              <a:effectLst>
                <a:outerShdw blurRad="38100" dist="38100" dir="2700000" algn="tl">
                  <a:srgbClr val="FFFFFF"/>
                </a:outerShdw>
              </a:effectLst>
            </a:endParaRPr>
          </a:p>
          <a:p>
            <a:pPr marL="291465" indent="-291465">
              <a:spcBef>
                <a:spcPts val="1000"/>
              </a:spcBef>
              <a:spcAft>
                <a:spcPts val="0"/>
              </a:spcAft>
              <a:buFont typeface="Arial" panose="020B0604020202020204" pitchFamily="34" charset="0"/>
              <a:buChar char="•"/>
              <a:defRPr/>
            </a:pPr>
            <a:r>
              <a:rPr lang="en-US" sz="2400" b="1" noProof="0" dirty="0">
                <a:solidFill>
                  <a:schemeClr val="tx1"/>
                </a:solidFill>
              </a:rPr>
              <a:t>Extra-functional properties. </a:t>
            </a:r>
            <a:r>
              <a:rPr lang="en-US" sz="2400" noProof="0" dirty="0">
                <a:solidFill>
                  <a:schemeClr val="tx1"/>
                </a:solidFill>
                <a:effectLst>
                  <a:outerShdw blurRad="38100" dist="38100" dir="2700000" algn="tl">
                    <a:srgbClr val="FFFFFF"/>
                  </a:outerShdw>
                </a:effectLst>
              </a:rPr>
              <a:t>The architectural design description should address how the design architecture achieves requirements for performance, capacity, reliability, security, adaptability, and other characteristics.</a:t>
            </a:r>
            <a:endParaRPr lang="en-US" sz="2400" noProof="0" dirty="0">
              <a:solidFill>
                <a:schemeClr val="tx1"/>
              </a:solidFill>
              <a:effectLst>
                <a:outerShdw blurRad="38100" dist="38100" dir="2700000" algn="tl">
                  <a:srgbClr val="FFFFFF"/>
                </a:outerShdw>
              </a:effectLst>
            </a:endParaRPr>
          </a:p>
          <a:p>
            <a:pPr marL="291465" indent="-291465">
              <a:spcBef>
                <a:spcPts val="1000"/>
              </a:spcBef>
              <a:spcAft>
                <a:spcPts val="0"/>
              </a:spcAft>
              <a:buFont typeface="Arial" panose="020B0604020202020204" pitchFamily="34" charset="0"/>
              <a:buChar char="•"/>
              <a:defRPr/>
            </a:pPr>
            <a:r>
              <a:rPr lang="en-US" sz="2400" b="1" noProof="0" dirty="0">
                <a:solidFill>
                  <a:schemeClr val="tx1"/>
                </a:solidFill>
              </a:rPr>
              <a:t>Families of related systems.</a:t>
            </a:r>
            <a:r>
              <a:rPr lang="en-US" sz="2400" noProof="0" dirty="0">
                <a:solidFill>
                  <a:schemeClr val="tx1"/>
                </a:solidFill>
                <a:effectLst>
                  <a:outerShdw blurRad="38100" dist="38100" dir="2700000" algn="tl">
                    <a:srgbClr val="FFFFFF"/>
                  </a:outerShdw>
                </a:effectLst>
              </a:rPr>
              <a:t> The architectural design should draw upon repeatable patterns (building blocks) often encountered in the design of similar systems.</a:t>
            </a:r>
            <a:endParaRPr lang="en-US" sz="2400" noProof="0" dirty="0">
              <a:solidFill>
                <a:schemeClr val="tx1"/>
              </a:solidFill>
              <a:effectLst>
                <a:outerShdw blurRad="38100" dist="38100" dir="2700000" algn="tl">
                  <a:srgbClr val="FFFFFF"/>
                </a:outerShdw>
              </a:effectLst>
            </a:endParaRPr>
          </a:p>
          <a:p>
            <a:pPr marL="291465" indent="-291465">
              <a:spcBef>
                <a:spcPts val="1000"/>
              </a:spcBef>
              <a:spcAft>
                <a:spcPts val="0"/>
              </a:spcAft>
              <a:buFont typeface="Arial" panose="020B0604020202020204" pitchFamily="34" charset="0"/>
              <a:buChar char="•"/>
              <a:defRPr/>
            </a:pPr>
            <a:endParaRPr lang="en-US" sz="2400" noProof="0" dirty="0">
              <a:solidFill>
                <a:schemeClr val="tx1"/>
              </a:solidFill>
              <a:effectLst>
                <a:outerShdw blurRad="38100" dist="38100" dir="2700000" algn="tl">
                  <a:srgbClr val="FFFFFF"/>
                </a:outerShdw>
              </a:effectLst>
            </a:endParaRPr>
          </a:p>
          <a:p>
            <a:pPr marL="291465" indent="-291465">
              <a:spcBef>
                <a:spcPts val="1000"/>
              </a:spcBef>
              <a:spcAft>
                <a:spcPts val="0"/>
              </a:spcAft>
              <a:buFont typeface="Arial" panose="020B0604020202020204" pitchFamily="34" charset="0"/>
              <a:buChar char="•"/>
              <a:defRPr/>
            </a:pPr>
            <a:endParaRPr lang="en-US" sz="2400" noProof="0" dirty="0">
              <a:solidFill>
                <a:schemeClr val="tx1"/>
              </a:solidFill>
              <a:effectLst>
                <a:outerShdw blurRad="38100" dist="38100" dir="2700000" algn="tl">
                  <a:srgbClr val="FFFFFF"/>
                </a:outerShdw>
              </a:effectLst>
            </a:endParaRPr>
          </a:p>
          <a:p>
            <a:pPr marL="0" indent="0">
              <a:spcBef>
                <a:spcPts val="1000"/>
              </a:spcBef>
              <a:spcAft>
                <a:spcPts val="0"/>
              </a:spcAft>
              <a:buFont typeface="Arial" panose="020B0604020202020204" pitchFamily="34" charset="0"/>
              <a:buNone/>
              <a:defRPr/>
            </a:pPr>
            <a:r>
              <a:rPr lang="en-US" sz="2400" noProof="0" dirty="0">
                <a:sym typeface="+mn-ea"/>
              </a:rPr>
              <a:t>Information Hiding</a:t>
            </a:r>
            <a:endParaRPr lang="en-US" sz="2400" noProof="0" dirty="0"/>
          </a:p>
          <a:p>
            <a:pPr marL="0" indent="0">
              <a:spcBef>
                <a:spcPts val="1000"/>
              </a:spcBef>
              <a:spcAft>
                <a:spcPts val="0"/>
              </a:spcAft>
              <a:buFont typeface="Arial" panose="020B0604020202020204" pitchFamily="34" charset="0"/>
              <a:buNone/>
              <a:defRPr/>
            </a:pPr>
            <a:endParaRPr lang="en-US" sz="2400" noProof="0" dirty="0">
              <a:solidFill>
                <a:schemeClr val="tx1"/>
              </a:solidFill>
              <a:effectLst>
                <a:outerShdw blurRad="38100" dist="38100" dir="2700000" algn="tl">
                  <a:srgbClr val="FFFFFF"/>
                </a:outerShdw>
              </a:effectLst>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noProof="0" dirty="0"/>
              <a:t>Chapter 10</a:t>
            </a:r>
            <a:endParaRPr lang="en-US" noProof="0" dirty="0"/>
          </a:p>
        </p:txBody>
      </p:sp>
      <p:sp>
        <p:nvSpPr>
          <p:cNvPr id="13" name="Subtitle 12"/>
          <p:cNvSpPr>
            <a:spLocks noGrp="1"/>
          </p:cNvSpPr>
          <p:nvPr>
            <p:ph type="subTitle" idx="1"/>
          </p:nvPr>
        </p:nvSpPr>
        <p:spPr/>
        <p:txBody>
          <a:bodyPr/>
          <a:lstStyle/>
          <a:p>
            <a:r>
              <a:rPr lang="en-US" noProof="0" dirty="0"/>
              <a:t>Architectural Design – A Recommended Approach</a:t>
            </a:r>
            <a:endParaRPr lang="en-US" noProof="0" dirty="0"/>
          </a:p>
        </p:txBody>
      </p:sp>
      <p:sp>
        <p:nvSpPr>
          <p:cNvPr id="14" name="Text Placeholder 13"/>
          <p:cNvSpPr>
            <a:spLocks noGrp="1"/>
          </p:cNvSpPr>
          <p:nvPr>
            <p:ph type="body" sz="quarter" idx="10"/>
          </p:nvPr>
        </p:nvSpPr>
        <p:spPr/>
        <p:txBody>
          <a:bodyPr/>
          <a:lstStyle/>
          <a:p>
            <a:r>
              <a:rPr lang="en-US" noProof="0" dirty="0"/>
              <a:t>Part Two - Modeling</a:t>
            </a:r>
            <a:endParaRPr lang="en-US" noProof="0" dirty="0"/>
          </a:p>
        </p:txBody>
      </p:sp>
      <p:sp>
        <p:nvSpPr>
          <p:cNvPr id="6" name="Footer Placeholder 5"/>
          <p:cNvSpPr>
            <a:spLocks noGrp="1"/>
          </p:cNvSpPr>
          <p:nvPr>
            <p:ph type="ftr" sz="quarter" idx="12"/>
          </p:nvPr>
        </p:nvSpPr>
        <p:spPr>
          <a:xfrm>
            <a:off x="1524000" y="6478439"/>
            <a:ext cx="9144000" cy="379562"/>
          </a:xfrm>
        </p:spPr>
        <p:txBody>
          <a:bodyPr/>
          <a:lstStyle/>
          <a:p>
            <a:pPr defTabSz="457200">
              <a:spcBef>
                <a:spcPct val="20000"/>
              </a:spcBef>
              <a:defRPr/>
            </a:pPr>
            <a:r>
              <a:rPr lang="en-US" dirty="0">
                <a:latin typeface="Times New Roman" panose="02020603050405020304" pitchFamily="18" charset="0"/>
                <a:cs typeface="Times New Roman" panose="02020603050405020304" pitchFamily="18" charset="0"/>
              </a:rPr>
              <a:t>© 2020 McGraw Hill. All rights reserved. Authorized only for instructor use in the classroom.</a:t>
            </a:r>
            <a:endParaRPr lang="en-US" dirty="0">
              <a:latin typeface="Times New Roman" panose="02020603050405020304" pitchFamily="18" charset="0"/>
              <a:cs typeface="Times New Roman" panose="02020603050405020304" pitchFamily="18" charset="0"/>
            </a:endParaRPr>
          </a:p>
          <a:p>
            <a:pPr defTabSz="457200">
              <a:spcBef>
                <a:spcPct val="20000"/>
              </a:spcBef>
              <a:defRPr/>
            </a:pPr>
            <a:r>
              <a:rPr lang="en-US" dirty="0">
                <a:latin typeface="Times New Roman" panose="02020603050405020304" pitchFamily="18" charset="0"/>
                <a:cs typeface="Times New Roman" panose="02020603050405020304" pitchFamily="18" charset="0"/>
              </a:rPr>
              <a:t>No reproduction or further distribution permitted without the prior written consent of McGraw Hill.</a:t>
            </a:r>
            <a:endParaRPr lang="en-US" dirty="0">
              <a:latin typeface="Times New Roman" panose="02020603050405020304" pitchFamily="18" charset="0"/>
              <a:cs typeface="Times New Roman" panose="02020603050405020304" pitchFamily="18" charset="0"/>
            </a:endParaRPr>
          </a:p>
        </p:txBody>
      </p:sp>
      <p:pic>
        <p:nvPicPr>
          <p:cNvPr id="4" name="Picture Placeholder 3" descr="Software Engineering-A Practitioner's Approach, Ninth edition by Roger S. Pressman and Bruce R. Maxim"/>
          <p:cNvPicPr>
            <a:picLocks noGrp="1" noChangeAspect="1"/>
          </p:cNvPicPr>
          <p:nvPr>
            <p:ph type="pic" sz="quarter" idx="11"/>
          </p:nvPr>
        </p:nvPicPr>
        <p:blipFill>
          <a:blip r:embed="rId1">
            <a:extLst>
              <a:ext uri="{28A0092B-C50C-407E-A947-70E740481C1C}">
                <a14:useLocalDpi xmlns:a14="http://schemas.microsoft.com/office/drawing/2010/main" val="0"/>
              </a:ext>
            </a:extLst>
          </a:blip>
          <a:srcRect t="2502" b="2502"/>
          <a:stretch>
            <a:fillRect/>
          </a:stretch>
        </p:blipFill>
        <p:spPr>
          <a:xfrm>
            <a:off x="5962835" y="1175021"/>
            <a:ext cx="4229100" cy="4976453"/>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solidFill>
                  <a:schemeClr val="tx1"/>
                </a:solidFill>
                <a:highlight>
                  <a:srgbClr val="FFFF00"/>
                </a:highlight>
                <a:latin typeface="Times New Roman" panose="02020603050405020304" pitchFamily="18" charset="0"/>
                <a:cs typeface="Times New Roman" panose="02020603050405020304" pitchFamily="18" charset="0"/>
              </a:rPr>
              <a:t>What is Software Architecture?</a:t>
            </a:r>
            <a:endParaRPr lang="en-US" sz="4000" noProof="0" dirty="0">
              <a:solidFill>
                <a:schemeClr val="tx1"/>
              </a:solidFill>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p:txBody>
          <a:bodyPr vert="horz" lIns="91440" tIns="45720" rIns="91440" bIns="45720" rtlCol="0">
            <a:noAutofit/>
          </a:bodyPr>
          <a:lstStyle/>
          <a:p>
            <a:pPr>
              <a:lnSpc>
                <a:spcPct val="90000"/>
              </a:lnSpc>
              <a:spcBef>
                <a:spcPct val="50000"/>
              </a:spcBef>
              <a:defRPr/>
            </a:pPr>
            <a:r>
              <a:rPr lang="en-US" sz="2400" noProof="0" dirty="0">
                <a:solidFill>
                  <a:schemeClr val="tx1"/>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The architecture is not the operational software, it is a representation that enables a software engineer to: </a:t>
            </a:r>
            <a:endParaRPr lang="en-US" sz="2400" noProof="0" dirty="0">
              <a:solidFill>
                <a:schemeClr val="tx1"/>
              </a:solidFill>
              <a:effectLst>
                <a:outerShdw blurRad="38100" dist="38100" dir="2700000" algn="tl">
                  <a:srgbClr val="FFFFFF"/>
                </a:outerShdw>
              </a:effectLst>
              <a:latin typeface="Times New Roman" panose="02020603050405020304" pitchFamily="18" charset="0"/>
              <a:cs typeface="Times New Roman" panose="02020603050405020304" pitchFamily="18" charset="0"/>
            </a:endParaRPr>
          </a:p>
          <a:p>
            <a:pPr marL="403225" indent="-403225">
              <a:lnSpc>
                <a:spcPct val="90000"/>
              </a:lnSpc>
              <a:spcBef>
                <a:spcPts val="1000"/>
              </a:spcBef>
              <a:spcAft>
                <a:spcPts val="0"/>
              </a:spcAft>
              <a:buFont typeface="+mj-lt"/>
              <a:buAutoNum type="arabicPeriod"/>
              <a:defRPr/>
            </a:pPr>
            <a:r>
              <a:rPr lang="en-US" sz="2400" noProof="0" dirty="0">
                <a:solidFill>
                  <a:schemeClr val="tx1"/>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A</a:t>
            </a:r>
            <a:r>
              <a:rPr lang="en-US" sz="2400" noProof="0" dirty="0">
                <a:solidFill>
                  <a:schemeClr val="tx1"/>
                </a:solidFill>
                <a:latin typeface="Times New Roman" panose="02020603050405020304" pitchFamily="18" charset="0"/>
                <a:cs typeface="Times New Roman" panose="02020603050405020304" pitchFamily="18" charset="0"/>
              </a:rPr>
              <a:t>nalyze the effectiveness of the design</a:t>
            </a:r>
            <a:r>
              <a:rPr lang="en-US" sz="2400" noProof="0" dirty="0">
                <a:solidFill>
                  <a:schemeClr val="tx1"/>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 in meeting its stated requirements,</a:t>
            </a:r>
            <a:endParaRPr lang="en-US" sz="2400" noProof="0" dirty="0">
              <a:solidFill>
                <a:schemeClr val="tx1"/>
              </a:solidFill>
              <a:effectLst>
                <a:outerShdw blurRad="38100" dist="38100" dir="2700000" algn="tl">
                  <a:srgbClr val="FFFFFF"/>
                </a:outerShdw>
              </a:effectLst>
              <a:latin typeface="Times New Roman" panose="02020603050405020304" pitchFamily="18" charset="0"/>
              <a:cs typeface="Times New Roman" panose="02020603050405020304" pitchFamily="18" charset="0"/>
            </a:endParaRPr>
          </a:p>
          <a:p>
            <a:pPr marL="403225" indent="-403225">
              <a:lnSpc>
                <a:spcPct val="90000"/>
              </a:lnSpc>
              <a:spcBef>
                <a:spcPts val="1000"/>
              </a:spcBef>
              <a:spcAft>
                <a:spcPts val="0"/>
              </a:spcAft>
              <a:buFont typeface="+mj-lt"/>
              <a:buAutoNum type="arabicPeriod"/>
              <a:defRPr/>
            </a:pPr>
            <a:r>
              <a:rPr lang="en-US" sz="2400" noProof="0" dirty="0">
                <a:solidFill>
                  <a:schemeClr val="tx1"/>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C</a:t>
            </a:r>
            <a:r>
              <a:rPr lang="en-US" sz="2400" noProof="0" dirty="0">
                <a:solidFill>
                  <a:schemeClr val="tx1"/>
                </a:solidFill>
                <a:latin typeface="Times New Roman" panose="02020603050405020304" pitchFamily="18" charset="0"/>
                <a:cs typeface="Times New Roman" panose="02020603050405020304" pitchFamily="18" charset="0"/>
              </a:rPr>
              <a:t>onsider architectural alternatives</a:t>
            </a:r>
            <a:r>
              <a:rPr lang="en-US" sz="2400" noProof="0" dirty="0">
                <a:solidFill>
                  <a:schemeClr val="tx1"/>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 at a stage when making design changes is still relatively easy, and</a:t>
            </a:r>
            <a:endParaRPr lang="en-US" sz="2400" noProof="0" dirty="0">
              <a:solidFill>
                <a:schemeClr val="tx1"/>
              </a:solidFill>
              <a:effectLst>
                <a:outerShdw blurRad="38100" dist="38100" dir="2700000" algn="tl">
                  <a:srgbClr val="FFFFFF"/>
                </a:outerShdw>
              </a:effectLst>
              <a:latin typeface="Times New Roman" panose="02020603050405020304" pitchFamily="18" charset="0"/>
              <a:cs typeface="Times New Roman" panose="02020603050405020304" pitchFamily="18" charset="0"/>
            </a:endParaRPr>
          </a:p>
          <a:p>
            <a:pPr marL="403225" indent="-403225">
              <a:lnSpc>
                <a:spcPct val="90000"/>
              </a:lnSpc>
              <a:spcBef>
                <a:spcPts val="1000"/>
              </a:spcBef>
              <a:spcAft>
                <a:spcPts val="0"/>
              </a:spcAft>
              <a:buFont typeface="+mj-lt"/>
              <a:buAutoNum type="arabicPeriod"/>
              <a:defRPr/>
            </a:pPr>
            <a:r>
              <a:rPr lang="en-US" sz="2400" noProof="0" dirty="0">
                <a:solidFill>
                  <a:schemeClr val="tx1"/>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R</a:t>
            </a:r>
            <a:r>
              <a:rPr lang="en-US" sz="2400" noProof="0" dirty="0">
                <a:solidFill>
                  <a:schemeClr val="tx1"/>
                </a:solidFill>
                <a:latin typeface="Times New Roman" panose="02020603050405020304" pitchFamily="18" charset="0"/>
                <a:cs typeface="Times New Roman" panose="02020603050405020304" pitchFamily="18" charset="0"/>
              </a:rPr>
              <a:t>educe the risks</a:t>
            </a:r>
            <a:r>
              <a:rPr lang="en-US" sz="2400" noProof="0" dirty="0">
                <a:solidFill>
                  <a:schemeClr val="tx1"/>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 associated with the construction of the software.</a:t>
            </a:r>
            <a:endParaRPr lang="en-US" sz="2400" noProof="0" dirty="0">
              <a:solidFill>
                <a:schemeClr val="tx1"/>
              </a:solidFill>
              <a:effectLst>
                <a:outerShdw blurRad="38100" dist="38100" dir="2700000" algn="tl">
                  <a:srgbClr val="FFFFFF"/>
                </a:outerShdw>
              </a:effectLst>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solidFill>
                  <a:schemeClr val="tx1"/>
                </a:solidFill>
                <a:highlight>
                  <a:srgbClr val="FFFF00"/>
                </a:highlight>
                <a:latin typeface="Times New Roman" panose="02020603050405020304" pitchFamily="18" charset="0"/>
                <a:cs typeface="Times New Roman" panose="02020603050405020304" pitchFamily="18" charset="0"/>
              </a:rPr>
              <a:t>Architectural Styles</a:t>
            </a:r>
            <a:endParaRPr lang="en-US" sz="4000" noProof="0" dirty="0">
              <a:solidFill>
                <a:schemeClr val="tx1"/>
              </a:solidFill>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76709"/>
            <a:ext cx="8458200" cy="4147061"/>
          </a:xfrm>
        </p:spPr>
        <p:txBody>
          <a:bodyPr vert="horz" lIns="91440" tIns="45720" rIns="91440" bIns="45720" rtlCol="0">
            <a:noAutofit/>
          </a:bodyPr>
          <a:lstStyle/>
          <a:p>
            <a:pPr>
              <a:lnSpc>
                <a:spcPct val="90000"/>
              </a:lnSpc>
              <a:spcBef>
                <a:spcPct val="50000"/>
              </a:spcBef>
              <a:defRPr/>
            </a:pPr>
            <a:r>
              <a:rPr lang="en-US" sz="2400" noProof="0" dirty="0">
                <a:solidFill>
                  <a:schemeClr val="tx1"/>
                </a:solidFill>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rPr>
              <a:t>Each style describes a system category that encompasses:</a:t>
            </a:r>
            <a:endParaRPr lang="en-US" sz="2400" noProof="0" dirty="0">
              <a:solidFill>
                <a:schemeClr val="tx1"/>
              </a:solidFill>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endParaRPr>
          </a:p>
          <a:p>
            <a:pPr marL="403225" indent="-403225">
              <a:lnSpc>
                <a:spcPct val="90000"/>
              </a:lnSpc>
              <a:spcBef>
                <a:spcPts val="1000"/>
              </a:spcBef>
              <a:spcAft>
                <a:spcPts val="0"/>
              </a:spcAft>
              <a:buFont typeface="+mj-lt"/>
              <a:buAutoNum type="arabicPeriod"/>
              <a:defRPr/>
            </a:pPr>
            <a:r>
              <a:rPr lang="en-US" sz="2400" b="1" noProof="0" dirty="0">
                <a:solidFill>
                  <a:schemeClr val="tx1"/>
                </a:solidFill>
                <a:latin typeface="Times New Roman" panose="02020603050405020304" pitchFamily="18" charset="0"/>
                <a:ea typeface="MS PGothic" panose="020B0600070205080204" pitchFamily="-128" charset="-128"/>
                <a:cs typeface="Times New Roman" panose="02020603050405020304" pitchFamily="18" charset="0"/>
              </a:rPr>
              <a:t>set of components</a:t>
            </a:r>
            <a:r>
              <a:rPr lang="en-US" sz="2400" noProof="0" dirty="0">
                <a:solidFill>
                  <a:schemeClr val="tx1"/>
                </a:solidFill>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rPr>
              <a:t> </a:t>
            </a:r>
            <a:r>
              <a:rPr lang="en-US" sz="2400" noProof="0" dirty="0" smtClean="0">
                <a:solidFill>
                  <a:schemeClr val="tx1"/>
                </a:solidFill>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rPr>
              <a:t>(for </a:t>
            </a:r>
            <a:r>
              <a:rPr lang="en-US" sz="2400" noProof="0" dirty="0">
                <a:solidFill>
                  <a:schemeClr val="tx1"/>
                </a:solidFill>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rPr>
              <a:t>example: a database, computational modules) that perform a function required by a system.</a:t>
            </a:r>
            <a:endParaRPr lang="en-US" sz="2400" noProof="0" dirty="0">
              <a:solidFill>
                <a:schemeClr val="tx1"/>
              </a:solidFill>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endParaRPr>
          </a:p>
          <a:p>
            <a:pPr marL="403225" indent="-403225">
              <a:lnSpc>
                <a:spcPct val="90000"/>
              </a:lnSpc>
              <a:spcBef>
                <a:spcPts val="1000"/>
              </a:spcBef>
              <a:spcAft>
                <a:spcPts val="0"/>
              </a:spcAft>
              <a:buFont typeface="+mj-lt"/>
              <a:buAutoNum type="arabicPeriod"/>
              <a:defRPr/>
            </a:pPr>
            <a:r>
              <a:rPr lang="en-US" sz="2400" b="1" noProof="0" dirty="0">
                <a:solidFill>
                  <a:schemeClr val="tx1"/>
                </a:solidFill>
                <a:latin typeface="Times New Roman" panose="02020603050405020304" pitchFamily="18" charset="0"/>
                <a:ea typeface="MS PGothic" panose="020B0600070205080204" pitchFamily="-128" charset="-128"/>
                <a:cs typeface="Times New Roman" panose="02020603050405020304" pitchFamily="18" charset="0"/>
              </a:rPr>
              <a:t>set of connectors</a:t>
            </a:r>
            <a:r>
              <a:rPr lang="en-US" sz="2400" noProof="0" dirty="0">
                <a:solidFill>
                  <a:schemeClr val="tx1"/>
                </a:solidFill>
                <a:latin typeface="Times New Roman" panose="02020603050405020304" pitchFamily="18" charset="0"/>
                <a:ea typeface="MS PGothic" panose="020B0600070205080204" pitchFamily="-128" charset="-128"/>
                <a:cs typeface="Times New Roman" panose="02020603050405020304" pitchFamily="18" charset="0"/>
              </a:rPr>
              <a:t> </a:t>
            </a:r>
            <a:r>
              <a:rPr lang="en-US" sz="2400" noProof="0" dirty="0">
                <a:solidFill>
                  <a:schemeClr val="tx1"/>
                </a:solidFill>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rPr>
              <a:t>that enable “communication, coordination and cooperation” among components.</a:t>
            </a:r>
            <a:endParaRPr lang="en-US" sz="2400" noProof="0" dirty="0">
              <a:solidFill>
                <a:schemeClr val="tx1"/>
              </a:solidFill>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endParaRPr>
          </a:p>
          <a:p>
            <a:pPr marL="403225" indent="-403225">
              <a:lnSpc>
                <a:spcPct val="90000"/>
              </a:lnSpc>
              <a:spcBef>
                <a:spcPts val="1000"/>
              </a:spcBef>
              <a:spcAft>
                <a:spcPts val="0"/>
              </a:spcAft>
              <a:buFont typeface="+mj-lt"/>
              <a:buAutoNum type="arabicPeriod"/>
              <a:defRPr/>
            </a:pPr>
            <a:r>
              <a:rPr lang="en-US" sz="2400" b="1" noProof="0" dirty="0">
                <a:solidFill>
                  <a:schemeClr val="tx1"/>
                </a:solidFill>
                <a:latin typeface="Times New Roman" panose="02020603050405020304" pitchFamily="18" charset="0"/>
                <a:ea typeface="MS PGothic" panose="020B0600070205080204" pitchFamily="-128" charset="-128"/>
                <a:cs typeface="Times New Roman" panose="02020603050405020304" pitchFamily="18" charset="0"/>
              </a:rPr>
              <a:t>constraints</a:t>
            </a:r>
            <a:r>
              <a:rPr lang="en-US" sz="2400" noProof="0" dirty="0">
                <a:solidFill>
                  <a:schemeClr val="tx1"/>
                </a:solidFill>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rPr>
              <a:t> that define how components can be integrated to form the system.</a:t>
            </a:r>
            <a:endParaRPr lang="en-US" sz="2400" noProof="0" dirty="0">
              <a:solidFill>
                <a:schemeClr val="tx1"/>
              </a:solidFill>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endParaRPr>
          </a:p>
          <a:p>
            <a:pPr marL="403225" indent="-403225">
              <a:lnSpc>
                <a:spcPct val="90000"/>
              </a:lnSpc>
              <a:spcBef>
                <a:spcPts val="1000"/>
              </a:spcBef>
              <a:spcAft>
                <a:spcPts val="0"/>
              </a:spcAft>
              <a:buFont typeface="+mj-lt"/>
              <a:buAutoNum type="arabicPeriod"/>
              <a:defRPr/>
            </a:pPr>
            <a:r>
              <a:rPr lang="en-US" sz="2400" b="1" noProof="0" dirty="0">
                <a:solidFill>
                  <a:schemeClr val="tx1"/>
                </a:solidFill>
                <a:latin typeface="Times New Roman" panose="02020603050405020304" pitchFamily="18" charset="0"/>
                <a:ea typeface="MS PGothic" panose="020B0600070205080204" pitchFamily="-128" charset="-128"/>
                <a:cs typeface="Times New Roman" panose="02020603050405020304" pitchFamily="18" charset="0"/>
              </a:rPr>
              <a:t>semantic models</a:t>
            </a:r>
            <a:r>
              <a:rPr lang="en-US" sz="2400" noProof="0" dirty="0">
                <a:solidFill>
                  <a:schemeClr val="tx1"/>
                </a:solidFill>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rPr>
              <a:t> that enable a designer to understand the overall properties of a system by analyzing the known properties of its constituent parts. </a:t>
            </a:r>
            <a:endParaRPr lang="en-US" sz="2400" noProof="0" dirty="0">
              <a:solidFill>
                <a:schemeClr val="tx1"/>
              </a:solidFill>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solidFill>
                  <a:schemeClr val="tx1"/>
                </a:solidFill>
                <a:highlight>
                  <a:srgbClr val="FFFF00"/>
                </a:highlight>
                <a:latin typeface="Times New Roman" panose="02020603050405020304" pitchFamily="18" charset="0"/>
                <a:cs typeface="Times New Roman" panose="02020603050405020304" pitchFamily="18" charset="0"/>
              </a:rPr>
              <a:t>Data Centered Architecture</a:t>
            </a:r>
            <a:endParaRPr lang="en-US" sz="4000" noProof="0" dirty="0">
              <a:solidFill>
                <a:schemeClr val="tx1"/>
              </a:solidFill>
              <a:highlight>
                <a:srgbClr val="FFFF00"/>
              </a:highlight>
              <a:latin typeface="Times New Roman" panose="02020603050405020304" pitchFamily="18" charset="0"/>
              <a:cs typeface="Times New Roman" panose="02020603050405020304" pitchFamily="18" charset="0"/>
            </a:endParaRPr>
          </a:p>
        </p:txBody>
      </p:sp>
      <p:pic>
        <p:nvPicPr>
          <p:cNvPr id="4" name="Picture 3" descr="An illustration displays a data centered architecture. "/>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07604" y="1407560"/>
            <a:ext cx="7176793" cy="4367623"/>
          </a:xfrm>
          <a:prstGeom prst="rect">
            <a:avLst/>
          </a:prstGeom>
        </p:spPr>
      </p:pic>
      <p:sp>
        <p:nvSpPr>
          <p:cNvPr id="6" name="Text Placeholder 5"/>
          <p:cNvSpPr>
            <a:spLocks noGrp="1"/>
          </p:cNvSpPr>
          <p:nvPr>
            <p:ph type="body" sz="quarter" idx="12"/>
          </p:nvPr>
        </p:nvSpPr>
        <p:spPr>
          <a:xfrm>
            <a:off x="4406349" y="6199332"/>
            <a:ext cx="2892306" cy="315768"/>
          </a:xfrm>
        </p:spPr>
        <p:txBody>
          <a:bodyPr/>
          <a:lstStyle/>
          <a:p>
            <a:r>
              <a:rPr lang="en-US" sz="1200" noProof="0" dirty="0">
                <a:hlinkClick r:id="rId2" action="ppaction://hlinksldjump"/>
              </a:rPr>
              <a:t>Access the text alternative for slide images.</a:t>
            </a:r>
            <a:endParaRPr lang="en-US" sz="1200" noProof="0" dirty="0"/>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solidFill>
                  <a:schemeClr val="tx1"/>
                </a:solidFill>
                <a:highlight>
                  <a:srgbClr val="FFFF00"/>
                </a:highlight>
                <a:latin typeface="Times New Roman" panose="02020603050405020304" pitchFamily="18" charset="0"/>
                <a:cs typeface="Times New Roman" panose="02020603050405020304" pitchFamily="18" charset="0"/>
              </a:rPr>
              <a:t>Data Flow Architecture</a:t>
            </a:r>
            <a:endParaRPr lang="en-US" sz="4000" noProof="0" dirty="0">
              <a:solidFill>
                <a:schemeClr val="tx1"/>
              </a:solidFill>
              <a:highlight>
                <a:srgbClr val="FFFF00"/>
              </a:highlight>
              <a:latin typeface="Times New Roman" panose="02020603050405020304" pitchFamily="18" charset="0"/>
              <a:cs typeface="Times New Roman" panose="02020603050405020304" pitchFamily="18" charset="0"/>
            </a:endParaRPr>
          </a:p>
        </p:txBody>
      </p:sp>
      <p:pic>
        <p:nvPicPr>
          <p:cNvPr id="4" name="Picture 3" descr="The diagram shows a data flow architecture. "/>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241981" y="1700199"/>
            <a:ext cx="7708039" cy="3457603"/>
          </a:xfrm>
          <a:prstGeom prst="rect">
            <a:avLst/>
          </a:prstGeom>
        </p:spPr>
      </p:pic>
      <p:sp>
        <p:nvSpPr>
          <p:cNvPr id="6" name="Text Placeholder 5"/>
          <p:cNvSpPr>
            <a:spLocks noGrp="1"/>
          </p:cNvSpPr>
          <p:nvPr>
            <p:ph type="body" sz="quarter" idx="12"/>
          </p:nvPr>
        </p:nvSpPr>
        <p:spPr>
          <a:xfrm>
            <a:off x="4309134" y="6202016"/>
            <a:ext cx="3091089" cy="313083"/>
          </a:xfrm>
        </p:spPr>
        <p:txBody>
          <a:bodyPr/>
          <a:lstStyle/>
          <a:p>
            <a:r>
              <a:rPr lang="en-US" sz="1200" noProof="0" dirty="0">
                <a:hlinkClick r:id="rId2" action="ppaction://hlinksldjump"/>
              </a:rPr>
              <a:t>Access the text alternative for slide images.</a:t>
            </a:r>
            <a:endParaRPr lang="en-US" sz="1200" noProof="0" dirty="0"/>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solidFill>
                  <a:schemeClr val="tx1"/>
                </a:solidFill>
                <a:highlight>
                  <a:srgbClr val="FFFF00"/>
                </a:highlight>
                <a:latin typeface="Times New Roman" panose="02020603050405020304" pitchFamily="18" charset="0"/>
                <a:cs typeface="Times New Roman" panose="02020603050405020304" pitchFamily="18" charset="0"/>
              </a:rPr>
              <a:t>Call Return Architecture</a:t>
            </a:r>
            <a:endParaRPr lang="en-US" sz="4000" noProof="0" dirty="0">
              <a:solidFill>
                <a:schemeClr val="tx1"/>
              </a:solidFill>
              <a:highlight>
                <a:srgbClr val="FFFF00"/>
              </a:highlight>
              <a:latin typeface="Times New Roman" panose="02020603050405020304" pitchFamily="18" charset="0"/>
              <a:cs typeface="Times New Roman" panose="02020603050405020304" pitchFamily="18" charset="0"/>
            </a:endParaRPr>
          </a:p>
        </p:txBody>
      </p:sp>
      <p:pic>
        <p:nvPicPr>
          <p:cNvPr id="4" name="Picture 3" descr="A flowchart displays call return architecture."/>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66760" y="1699148"/>
            <a:ext cx="7858480" cy="3459705"/>
          </a:xfrm>
          <a:prstGeom prst="rect">
            <a:avLst/>
          </a:prstGeom>
        </p:spPr>
      </p:pic>
      <p:sp>
        <p:nvSpPr>
          <p:cNvPr id="6" name="Text Placeholder 5"/>
          <p:cNvSpPr>
            <a:spLocks noGrp="1"/>
          </p:cNvSpPr>
          <p:nvPr>
            <p:ph type="body" sz="quarter" idx="12"/>
          </p:nvPr>
        </p:nvSpPr>
        <p:spPr>
          <a:xfrm>
            <a:off x="4267047" y="6221896"/>
            <a:ext cx="3170601" cy="293204"/>
          </a:xfrm>
        </p:spPr>
        <p:txBody>
          <a:bodyPr/>
          <a:lstStyle/>
          <a:p>
            <a:r>
              <a:rPr lang="en-US" sz="1200" noProof="0" dirty="0">
                <a:hlinkClick r:id="rId2" action="ppaction://hlinksldjump"/>
              </a:rPr>
              <a:t>Access the text alternative for slide images.</a:t>
            </a:r>
            <a:endParaRPr lang="en-US" sz="1200" noProof="0" dirty="0"/>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solidFill>
                  <a:schemeClr val="tx1"/>
                </a:solidFill>
                <a:highlight>
                  <a:srgbClr val="FFFF00"/>
                </a:highlight>
                <a:latin typeface="Times New Roman" panose="02020603050405020304" pitchFamily="18" charset="0"/>
                <a:cs typeface="Times New Roman" panose="02020603050405020304" pitchFamily="18" charset="0"/>
              </a:rPr>
              <a:t>Object-Oriented Architecture</a:t>
            </a:r>
            <a:endParaRPr lang="en-US" sz="4000" noProof="0" dirty="0">
              <a:solidFill>
                <a:schemeClr val="tx1"/>
              </a:solidFill>
              <a:highlight>
                <a:srgbClr val="FFFF00"/>
              </a:highlight>
              <a:latin typeface="Times New Roman" panose="02020603050405020304" pitchFamily="18" charset="0"/>
              <a:cs typeface="Times New Roman" panose="02020603050405020304" pitchFamily="18" charset="0"/>
            </a:endParaRPr>
          </a:p>
        </p:txBody>
      </p:sp>
      <p:pic>
        <p:nvPicPr>
          <p:cNvPr id="4" name="Picture 3" descr="The diagram shows an object oriented architecture. An actor connects to a security logon and requests logon and enters name password on logon."/>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683083" y="1398538"/>
            <a:ext cx="4825834" cy="4454032"/>
          </a:xfrm>
          <a:prstGeom prst="rect">
            <a:avLst/>
          </a:prstGeom>
        </p:spPr>
      </p:pic>
      <p:sp>
        <p:nvSpPr>
          <p:cNvPr id="6" name="Text Placeholder 5"/>
          <p:cNvSpPr>
            <a:spLocks noGrp="1"/>
          </p:cNvSpPr>
          <p:nvPr>
            <p:ph type="body" sz="quarter" idx="12"/>
          </p:nvPr>
        </p:nvSpPr>
        <p:spPr>
          <a:xfrm>
            <a:off x="4292099" y="6267697"/>
            <a:ext cx="3110966" cy="247403"/>
          </a:xfrm>
        </p:spPr>
        <p:txBody>
          <a:bodyPr/>
          <a:lstStyle/>
          <a:p>
            <a:r>
              <a:rPr lang="en-US" sz="1200" noProof="0" dirty="0">
                <a:hlinkClick r:id="rId2" action="ppaction://hlinksldjump"/>
              </a:rPr>
              <a:t>Access the text alternative for slide images.</a:t>
            </a:r>
            <a:endParaRPr lang="en-US" sz="1200" noProof="0" dirty="0"/>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solidFill>
                  <a:schemeClr val="tx1"/>
                </a:solidFill>
                <a:highlight>
                  <a:srgbClr val="FFFF00"/>
                </a:highlight>
                <a:latin typeface="Times New Roman" panose="02020603050405020304" pitchFamily="18" charset="0"/>
                <a:cs typeface="Times New Roman" panose="02020603050405020304" pitchFamily="18" charset="0"/>
              </a:rPr>
              <a:t>Layered Architecture</a:t>
            </a:r>
            <a:endParaRPr lang="en-US" sz="4000" noProof="0" dirty="0">
              <a:solidFill>
                <a:schemeClr val="tx1"/>
              </a:solidFill>
              <a:highlight>
                <a:srgbClr val="FFFF00"/>
              </a:highlight>
              <a:latin typeface="Times New Roman" panose="02020603050405020304" pitchFamily="18" charset="0"/>
              <a:cs typeface="Times New Roman" panose="02020603050405020304" pitchFamily="18" charset="0"/>
            </a:endParaRPr>
          </a:p>
        </p:txBody>
      </p:sp>
      <p:pic>
        <p:nvPicPr>
          <p:cNvPr id="4" name="Picture 3" descr="An illustration displays layered architecture. The circular diagram has four layers. "/>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77143" y="1410685"/>
            <a:ext cx="4437715" cy="4087906"/>
          </a:xfrm>
          <a:prstGeom prst="rect">
            <a:avLst/>
          </a:prstGeom>
        </p:spPr>
      </p:pic>
      <p:sp>
        <p:nvSpPr>
          <p:cNvPr id="6" name="Text Placeholder 5"/>
          <p:cNvSpPr>
            <a:spLocks noGrp="1"/>
          </p:cNvSpPr>
          <p:nvPr>
            <p:ph type="body" sz="quarter" idx="12"/>
          </p:nvPr>
        </p:nvSpPr>
        <p:spPr>
          <a:xfrm>
            <a:off x="4254675" y="6202017"/>
            <a:ext cx="3195770" cy="313083"/>
          </a:xfrm>
        </p:spPr>
        <p:txBody>
          <a:bodyPr/>
          <a:lstStyle/>
          <a:p>
            <a:r>
              <a:rPr lang="en-US" sz="1200" noProof="0" dirty="0">
                <a:hlinkClick r:id="rId2" action="ppaction://hlinksldjump"/>
              </a:rPr>
              <a:t>Access the text alternative for slide images.</a:t>
            </a:r>
            <a:endParaRPr lang="en-US" sz="1200" noProof="0" dirty="0"/>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a:t>Umbrella Activities </a:t>
            </a:r>
            <a:r>
              <a:rPr lang="zh-CN" altLang="en-US" sz="2220" noProof="0" dirty="0"/>
              <a:t>每一个阶段都要做的事</a:t>
            </a:r>
            <a:r>
              <a:rPr lang="en-US" altLang="zh-CN" sz="2220" noProof="0" dirty="0"/>
              <a:t> </a:t>
            </a:r>
            <a:r>
              <a:rPr lang="zh-CN" altLang="en-US" sz="2220" noProof="0" dirty="0"/>
              <a:t>略讲</a:t>
            </a:r>
            <a:endParaRPr lang="zh-CN" altLang="en-US" sz="2220" noProof="0" dirty="0"/>
          </a:p>
        </p:txBody>
      </p:sp>
      <p:sp>
        <p:nvSpPr>
          <p:cNvPr id="4" name="Content Placeholder 3"/>
          <p:cNvSpPr>
            <a:spLocks noGrp="1"/>
          </p:cNvSpPr>
          <p:nvPr>
            <p:ph sz="quarter" idx="11"/>
          </p:nvPr>
        </p:nvSpPr>
        <p:spPr/>
        <p:txBody>
          <a:bodyPr vert="horz" lIns="91440" tIns="45720" rIns="91440" bIns="45720" rtlCol="0">
            <a:noAutofit/>
          </a:bodyPr>
          <a:lstStyle/>
          <a:p>
            <a:pPr>
              <a:spcBef>
                <a:spcPts val="1000"/>
              </a:spcBef>
              <a:spcAft>
                <a:spcPts val="0"/>
              </a:spcAft>
            </a:pPr>
            <a:r>
              <a:rPr lang="en-US" altLang="en-US" sz="2400" noProof="0" dirty="0"/>
              <a:t>Umbrella activities help a software team manage and control the process, quality,</a:t>
            </a:r>
            <a:r>
              <a:rPr lang="en-US" altLang="en-US" sz="2400" dirty="0"/>
              <a:t> change and risk.</a:t>
            </a:r>
            <a:endParaRPr lang="en-US" altLang="en-US" sz="2400" noProof="0" dirty="0"/>
          </a:p>
          <a:p>
            <a:pPr marL="291465" indent="-291465">
              <a:spcBef>
                <a:spcPts val="1000"/>
              </a:spcBef>
              <a:spcAft>
                <a:spcPts val="0"/>
              </a:spcAft>
              <a:buFont typeface="Arial" panose="020B0604020202020204" pitchFamily="34" charset="0"/>
              <a:buChar char="•"/>
            </a:pPr>
            <a:r>
              <a:rPr lang="en-US" altLang="en-US" sz="2400" noProof="0" dirty="0"/>
              <a:t>Software project tracking and control. </a:t>
            </a:r>
            <a:r>
              <a:rPr lang="zh-CN" altLang="en-US" sz="2400" noProof="0" dirty="0"/>
              <a:t>项目跟踪</a:t>
            </a:r>
            <a:endParaRPr lang="en-US" altLang="en-US" sz="2400" noProof="0" dirty="0"/>
          </a:p>
          <a:p>
            <a:pPr marL="291465" indent="-291465">
              <a:spcBef>
                <a:spcPts val="1000"/>
              </a:spcBef>
              <a:spcAft>
                <a:spcPts val="0"/>
              </a:spcAft>
              <a:buFont typeface="Arial" panose="020B0604020202020204" pitchFamily="34" charset="0"/>
              <a:buChar char="•"/>
            </a:pPr>
            <a:r>
              <a:rPr lang="en-US" altLang="en-US" sz="2400" noProof="0" dirty="0"/>
              <a:t>Risk management.</a:t>
            </a:r>
            <a:r>
              <a:rPr lang="zh-CN" altLang="en-US" sz="2400" noProof="0" dirty="0"/>
              <a:t>风险控制</a:t>
            </a:r>
            <a:endParaRPr lang="en-US" altLang="en-US" sz="2400" noProof="0" dirty="0"/>
          </a:p>
          <a:p>
            <a:pPr marL="291465" indent="-291465">
              <a:spcBef>
                <a:spcPts val="1000"/>
              </a:spcBef>
              <a:spcAft>
                <a:spcPts val="0"/>
              </a:spcAft>
              <a:buFont typeface="Arial" panose="020B0604020202020204" pitchFamily="34" charset="0"/>
              <a:buChar char="•"/>
            </a:pPr>
            <a:r>
              <a:rPr lang="en-US" altLang="en-US" sz="2400" noProof="0" dirty="0"/>
              <a:t>Software quality assurance.</a:t>
            </a:r>
            <a:r>
              <a:rPr lang="zh-CN" altLang="en-US" sz="2400" noProof="0" dirty="0"/>
              <a:t>质量保证</a:t>
            </a:r>
            <a:endParaRPr lang="en-US" altLang="en-US" sz="2400" noProof="0" dirty="0"/>
          </a:p>
          <a:p>
            <a:pPr marL="291465" indent="-291465">
              <a:spcBef>
                <a:spcPts val="1000"/>
              </a:spcBef>
              <a:spcAft>
                <a:spcPts val="0"/>
              </a:spcAft>
              <a:buFont typeface="Arial" panose="020B0604020202020204" pitchFamily="34" charset="0"/>
              <a:buChar char="•"/>
            </a:pPr>
            <a:r>
              <a:rPr lang="en-US" altLang="en-US" sz="2400" noProof="0" dirty="0"/>
              <a:t>Technical reviews. </a:t>
            </a:r>
            <a:r>
              <a:rPr lang="zh-CN" altLang="en-US" sz="2400" noProof="0" dirty="0"/>
              <a:t>技术审核</a:t>
            </a:r>
            <a:endParaRPr lang="en-US" altLang="en-US" sz="2400" noProof="0" dirty="0"/>
          </a:p>
          <a:p>
            <a:pPr marL="291465" indent="-291465">
              <a:spcBef>
                <a:spcPts val="1000"/>
              </a:spcBef>
              <a:spcAft>
                <a:spcPts val="0"/>
              </a:spcAft>
              <a:buFont typeface="Arial" panose="020B0604020202020204" pitchFamily="34" charset="0"/>
              <a:buChar char="•"/>
            </a:pPr>
            <a:r>
              <a:rPr lang="en-US" altLang="en-US" sz="2400" noProof="0" dirty="0"/>
              <a:t>Measurement – KPIs (Key </a:t>
            </a:r>
            <a:r>
              <a:rPr lang="en-US" altLang="en-US" sz="2400" noProof="0"/>
              <a:t>Performance Indicators).</a:t>
            </a:r>
            <a:endParaRPr lang="en-US" altLang="en-US" sz="2400" noProof="0" dirty="0"/>
          </a:p>
          <a:p>
            <a:pPr marL="291465" indent="-291465">
              <a:spcBef>
                <a:spcPts val="1000"/>
              </a:spcBef>
              <a:spcAft>
                <a:spcPts val="0"/>
              </a:spcAft>
              <a:buFont typeface="Arial" panose="020B0604020202020204" pitchFamily="34" charset="0"/>
              <a:buChar char="•"/>
            </a:pPr>
            <a:r>
              <a:rPr lang="en-US" altLang="en-US" sz="2400" noProof="0" dirty="0"/>
              <a:t>Software configuration management. </a:t>
            </a:r>
            <a:r>
              <a:rPr lang="zh-CN" altLang="en-US" sz="2400" noProof="0" dirty="0"/>
              <a:t>版本控制</a:t>
            </a:r>
            <a:endParaRPr lang="en-US" altLang="en-US" sz="2400" noProof="0" dirty="0"/>
          </a:p>
          <a:p>
            <a:pPr marL="291465" indent="-291465">
              <a:spcBef>
                <a:spcPts val="1000"/>
              </a:spcBef>
              <a:spcAft>
                <a:spcPts val="0"/>
              </a:spcAft>
              <a:buFont typeface="Arial" panose="020B0604020202020204" pitchFamily="34" charset="0"/>
              <a:buChar char="•"/>
            </a:pPr>
            <a:r>
              <a:rPr lang="en-US" altLang="en-US" sz="2400" noProof="0" dirty="0"/>
              <a:t>Reusability management.</a:t>
            </a:r>
            <a:r>
              <a:rPr lang="zh-CN" altLang="en-US" sz="2400" noProof="0" dirty="0"/>
              <a:t>模块化</a:t>
            </a:r>
            <a:endParaRPr lang="en-US" altLang="en-US" sz="2400" noProof="0" dirty="0"/>
          </a:p>
          <a:p>
            <a:pPr marL="291465" indent="-291465">
              <a:spcBef>
                <a:spcPts val="1000"/>
              </a:spcBef>
              <a:spcAft>
                <a:spcPts val="0"/>
              </a:spcAft>
              <a:buFont typeface="Arial" panose="020B0604020202020204" pitchFamily="34" charset="0"/>
              <a:buChar char="•"/>
            </a:pPr>
            <a:r>
              <a:rPr lang="en-US" altLang="en-US" sz="2400" noProof="0" dirty="0"/>
              <a:t>Work product preparation and production.</a:t>
            </a:r>
            <a:r>
              <a:rPr lang="zh-CN" altLang="en-US" sz="2400" noProof="0" dirty="0"/>
              <a:t>部署</a:t>
            </a:r>
            <a:endParaRPr lang="zh-CN" altLang="en-US" sz="2400" noProof="0" dirty="0"/>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304800"/>
            <a:ext cx="8458200" cy="971909"/>
          </a:xfrm>
        </p:spPr>
        <p:txBody>
          <a:bodyPr>
            <a:noAutofit/>
          </a:bodyPr>
          <a:lstStyle/>
          <a:p>
            <a:r>
              <a:rPr lang="en-US" sz="3800" noProof="0" dirty="0">
                <a:solidFill>
                  <a:schemeClr val="tx1"/>
                </a:solidFill>
                <a:highlight>
                  <a:srgbClr val="FFFF00"/>
                </a:highlight>
                <a:latin typeface="Times New Roman" panose="02020603050405020304" pitchFamily="18" charset="0"/>
                <a:cs typeface="Times New Roman" panose="02020603050405020304" pitchFamily="18" charset="0"/>
              </a:rPr>
              <a:t>Architectural Organization and Refinement</a:t>
            </a:r>
            <a:r>
              <a:rPr lang="en-US" sz="3800" noProof="0" dirty="0">
                <a:solidFill>
                  <a:schemeClr val="tx1"/>
                </a:solidFill>
                <a:latin typeface="Times New Roman" panose="02020603050405020304" pitchFamily="18" charset="0"/>
                <a:cs typeface="Times New Roman" panose="02020603050405020304" pitchFamily="18" charset="0"/>
              </a:rPr>
              <a:t> </a:t>
            </a:r>
            <a:r>
              <a:rPr lang="en-US" sz="1000" b="0" noProof="0" dirty="0">
                <a:solidFill>
                  <a:schemeClr val="tx1"/>
                </a:solidFill>
              </a:rPr>
              <a:t>1</a:t>
            </a:r>
            <a:endParaRPr lang="en-US" sz="1000" b="0" noProof="0" dirty="0">
              <a:solidFill>
                <a:schemeClr val="tx1"/>
              </a:solidFill>
            </a:endParaRPr>
          </a:p>
        </p:txBody>
      </p:sp>
      <p:sp>
        <p:nvSpPr>
          <p:cNvPr id="4" name="Content Placeholder 3"/>
          <p:cNvSpPr>
            <a:spLocks noGrp="1"/>
          </p:cNvSpPr>
          <p:nvPr>
            <p:ph sz="quarter" idx="11"/>
          </p:nvPr>
        </p:nvSpPr>
        <p:spPr>
          <a:xfrm>
            <a:off x="1866900" y="1442959"/>
            <a:ext cx="8458200" cy="4881641"/>
          </a:xfrm>
        </p:spPr>
        <p:txBody>
          <a:bodyPr vert="horz" lIns="91440" tIns="45720" rIns="91440" bIns="45720" rtlCol="0">
            <a:noAutofit/>
          </a:bodyPr>
          <a:lstStyle/>
          <a:p>
            <a:r>
              <a:rPr lang="en-US" sz="2400" b="1" noProof="0" dirty="0">
                <a:solidFill>
                  <a:schemeClr val="tx1"/>
                </a:solidFill>
                <a:highlight>
                  <a:srgbClr val="FFFF00"/>
                </a:highlight>
                <a:latin typeface="Times New Roman" panose="02020603050405020304" pitchFamily="18" charset="0"/>
                <a:cs typeface="Times New Roman" panose="02020603050405020304" pitchFamily="18" charset="0"/>
              </a:rPr>
              <a:t>Control. </a:t>
            </a:r>
            <a:endParaRPr lang="en-US" sz="2400" b="1" noProof="0" dirty="0">
              <a:solidFill>
                <a:schemeClr val="tx1"/>
              </a:solidFill>
              <a:highlight>
                <a:srgbClr val="FFFF00"/>
              </a:highlight>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latin typeface="Times New Roman" panose="02020603050405020304" pitchFamily="18" charset="0"/>
                <a:cs typeface="Times New Roman" panose="02020603050405020304" pitchFamily="18" charset="0"/>
              </a:rPr>
              <a:t>How is control managed within the architecture? </a:t>
            </a:r>
            <a:endParaRPr lang="en-US" sz="2400" noProof="0" dirty="0">
              <a:solidFill>
                <a:schemeClr val="tx1"/>
              </a:solidFill>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latin typeface="Times New Roman" panose="02020603050405020304" pitchFamily="18" charset="0"/>
                <a:cs typeface="Times New Roman" panose="02020603050405020304" pitchFamily="18" charset="0"/>
              </a:rPr>
              <a:t>Does a distinct control hierarchy exist, and if so, what is the role of components within this control hierarchy? </a:t>
            </a:r>
            <a:endParaRPr lang="en-US" sz="2400" noProof="0" dirty="0">
              <a:solidFill>
                <a:schemeClr val="tx1"/>
              </a:solidFill>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latin typeface="Times New Roman" panose="02020603050405020304" pitchFamily="18" charset="0"/>
                <a:cs typeface="Times New Roman" panose="02020603050405020304" pitchFamily="18" charset="0"/>
              </a:rPr>
              <a:t>How do components transfer control within the system?</a:t>
            </a:r>
            <a:endParaRPr lang="en-US" sz="2400" noProof="0" dirty="0">
              <a:solidFill>
                <a:schemeClr val="tx1"/>
              </a:solidFill>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latin typeface="Times New Roman" panose="02020603050405020304" pitchFamily="18" charset="0"/>
                <a:cs typeface="Times New Roman" panose="02020603050405020304" pitchFamily="18" charset="0"/>
              </a:rPr>
              <a:t>How is control shared among components? </a:t>
            </a:r>
            <a:endParaRPr lang="en-US" sz="2400" noProof="0" dirty="0">
              <a:solidFill>
                <a:schemeClr val="tx1"/>
              </a:solidFill>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latin typeface="Times New Roman" panose="02020603050405020304" pitchFamily="18" charset="0"/>
                <a:cs typeface="Times New Roman" panose="02020603050405020304" pitchFamily="18" charset="0"/>
              </a:rPr>
              <a:t>What is the control topology </a:t>
            </a:r>
            <a:r>
              <a:rPr lang="en-US" sz="2400" noProof="0" dirty="0" smtClean="0">
                <a:solidFill>
                  <a:schemeClr val="tx1"/>
                </a:solidFill>
                <a:latin typeface="Times New Roman" panose="02020603050405020304" pitchFamily="18" charset="0"/>
                <a:cs typeface="Times New Roman" panose="02020603050405020304" pitchFamily="18" charset="0"/>
              </a:rPr>
              <a:t>(that is, </a:t>
            </a:r>
            <a:r>
              <a:rPr lang="en-US" sz="2400" noProof="0" dirty="0">
                <a:solidFill>
                  <a:schemeClr val="tx1"/>
                </a:solidFill>
                <a:latin typeface="Times New Roman" panose="02020603050405020304" pitchFamily="18" charset="0"/>
                <a:cs typeface="Times New Roman" panose="02020603050405020304" pitchFamily="18" charset="0"/>
              </a:rPr>
              <a:t>the geometric form that the control takes)? </a:t>
            </a:r>
            <a:endParaRPr lang="en-US" sz="2400" noProof="0" dirty="0">
              <a:solidFill>
                <a:schemeClr val="tx1"/>
              </a:solidFill>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latin typeface="Times New Roman" panose="02020603050405020304" pitchFamily="18" charset="0"/>
                <a:cs typeface="Times New Roman" panose="02020603050405020304" pitchFamily="18" charset="0"/>
              </a:rPr>
              <a:t>Is control synchronized, or do components operate asynchronously?</a:t>
            </a:r>
            <a:endParaRPr lang="en-US" sz="2400" noProof="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304800"/>
            <a:ext cx="8458200" cy="971909"/>
          </a:xfrm>
        </p:spPr>
        <p:txBody>
          <a:bodyPr>
            <a:noAutofit/>
          </a:bodyPr>
          <a:lstStyle/>
          <a:p>
            <a:r>
              <a:rPr lang="en-US" sz="3800" noProof="0" dirty="0">
                <a:solidFill>
                  <a:schemeClr val="tx1"/>
                </a:solidFill>
                <a:latin typeface="Times New Roman" panose="02020603050405020304" pitchFamily="18" charset="0"/>
                <a:cs typeface="Times New Roman" panose="02020603050405020304" pitchFamily="18" charset="0"/>
              </a:rPr>
              <a:t>Architectural Organization and Refinement </a:t>
            </a:r>
            <a:r>
              <a:rPr lang="en-US" sz="1000" b="0" noProof="0" dirty="0">
                <a:solidFill>
                  <a:schemeClr val="tx1"/>
                </a:solidFill>
                <a:latin typeface="Times New Roman" panose="02020603050405020304" pitchFamily="18" charset="0"/>
                <a:cs typeface="Times New Roman" panose="02020603050405020304" pitchFamily="18" charset="0"/>
              </a:rPr>
              <a:t>2</a:t>
            </a:r>
            <a:endParaRPr lang="en-US" sz="1000" b="0" noProof="0" dirty="0">
              <a:solidFill>
                <a:schemeClr val="tx1"/>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442960"/>
            <a:ext cx="8458200" cy="4711778"/>
          </a:xfrm>
        </p:spPr>
        <p:txBody>
          <a:bodyPr vert="horz" lIns="91440" tIns="45720" rIns="91440" bIns="45720" rtlCol="0">
            <a:noAutofit/>
          </a:bodyPr>
          <a:lstStyle/>
          <a:p>
            <a:r>
              <a:rPr lang="en-US" sz="2400" b="1" noProof="0" dirty="0">
                <a:solidFill>
                  <a:schemeClr val="tx1"/>
                </a:solidFill>
                <a:highlight>
                  <a:srgbClr val="FFFF00"/>
                </a:highlight>
                <a:latin typeface="Times New Roman" panose="02020603050405020304" pitchFamily="18" charset="0"/>
                <a:cs typeface="Times New Roman" panose="02020603050405020304" pitchFamily="18" charset="0"/>
              </a:rPr>
              <a:t>Data.</a:t>
            </a:r>
            <a:r>
              <a:rPr lang="en-US" sz="2400" b="1" noProof="0" dirty="0">
                <a:solidFill>
                  <a:schemeClr val="tx1"/>
                </a:solidFill>
                <a:latin typeface="Times New Roman" panose="02020603050405020304" pitchFamily="18" charset="0"/>
                <a:cs typeface="Times New Roman" panose="02020603050405020304" pitchFamily="18" charset="0"/>
              </a:rPr>
              <a:t> </a:t>
            </a:r>
            <a:endParaRPr lang="en-US" sz="2400" b="1" noProof="0" dirty="0">
              <a:solidFill>
                <a:schemeClr val="tx1"/>
              </a:solidFill>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rPr>
              <a:t>How are data communicated between components? </a:t>
            </a:r>
            <a:endParaRPr 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rPr>
              <a:t>Is the flow of data continuous, or are data objects passed to the system sporadically?</a:t>
            </a:r>
            <a:endParaRPr 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rPr>
              <a:t>What is the mode of data transfer?</a:t>
            </a:r>
            <a:endParaRPr 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rPr>
              <a:t>Do data components exist, and if so, what is their role? </a:t>
            </a:r>
            <a:endParaRPr 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rPr>
              <a:t>How do functional components interact with data components? </a:t>
            </a:r>
            <a:endParaRPr 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rPr>
              <a:t>Are data components passive or active? </a:t>
            </a:r>
            <a:endParaRPr 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rPr>
              <a:t>How do data and control interact within the system?</a:t>
            </a:r>
            <a:endParaRPr lang="en-US" sz="2400" noProof="0" dirty="0">
              <a:solidFill>
                <a:schemeClr val="tx1"/>
              </a:solidFill>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solidFill>
                  <a:schemeClr val="tx1"/>
                </a:solidFill>
                <a:highlight>
                  <a:srgbClr val="FFFF00"/>
                </a:highlight>
                <a:latin typeface="Times New Roman" panose="02020603050405020304" pitchFamily="18" charset="0"/>
                <a:cs typeface="Times New Roman" panose="02020603050405020304" pitchFamily="18" charset="0"/>
              </a:rPr>
              <a:t>Architectural Considerations</a:t>
            </a:r>
            <a:endParaRPr lang="en-US" sz="4000" noProof="0" dirty="0">
              <a:solidFill>
                <a:schemeClr val="tx1"/>
              </a:solidFill>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p:txBody>
          <a:bodyPr vert="horz" lIns="91440" tIns="45720" rIns="91440" bIns="45720" rtlCol="0">
            <a:noAutofit/>
          </a:bodyPr>
          <a:lstStyle/>
          <a:p>
            <a:pPr marL="291465" indent="-291465">
              <a:lnSpc>
                <a:spcPct val="90000"/>
              </a:lnSpc>
              <a:spcBef>
                <a:spcPts val="1000"/>
              </a:spcBef>
              <a:spcAft>
                <a:spcPts val="0"/>
              </a:spcAft>
              <a:buClr>
                <a:schemeClr val="folHlink"/>
              </a:buClr>
              <a:buSzPct val="100000"/>
              <a:buFont typeface="Arial" panose="020B0604020202020204" pitchFamily="34" charset="0"/>
              <a:buChar char="•"/>
              <a:defRPr/>
            </a:pPr>
            <a:r>
              <a:rPr lang="en-US" sz="2400" b="1" noProof="0" dirty="0">
                <a:solidFill>
                  <a:schemeClr val="tx1"/>
                </a:solidFill>
                <a:latin typeface="Times New Roman" panose="02020603050405020304" pitchFamily="18" charset="0"/>
                <a:cs typeface="Times New Roman" panose="02020603050405020304" pitchFamily="18" charset="0"/>
              </a:rPr>
              <a:t>Economy</a:t>
            </a:r>
            <a:r>
              <a:rPr lang="en-US" sz="2400" noProof="0" dirty="0">
                <a:solidFill>
                  <a:schemeClr val="tx1"/>
                </a:solidFill>
                <a:latin typeface="Times New Roman" panose="02020603050405020304" pitchFamily="18" charset="0"/>
                <a:cs typeface="Times New Roman" panose="02020603050405020304" pitchFamily="18" charset="0"/>
              </a:rPr>
              <a:t> – software is uncluttered and relies on abstraction to reduce unnecessary detail. </a:t>
            </a:r>
            <a:endParaRPr lang="en-US" sz="2400" noProof="0" dirty="0">
              <a:solidFill>
                <a:schemeClr val="tx1"/>
              </a:solidFill>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Clr>
                <a:schemeClr val="folHlink"/>
              </a:buClr>
              <a:buSzPct val="100000"/>
              <a:buFont typeface="Arial" panose="020B0604020202020204" pitchFamily="34" charset="0"/>
              <a:buChar char="•"/>
              <a:defRPr/>
            </a:pPr>
            <a:r>
              <a:rPr lang="en-US" sz="2400" b="1" noProof="0" dirty="0">
                <a:solidFill>
                  <a:schemeClr val="tx1"/>
                </a:solidFill>
                <a:latin typeface="Times New Roman" panose="02020603050405020304" pitchFamily="18" charset="0"/>
                <a:cs typeface="Times New Roman" panose="02020603050405020304" pitchFamily="18" charset="0"/>
              </a:rPr>
              <a:t>Visibility</a:t>
            </a:r>
            <a:r>
              <a:rPr lang="en-US" sz="2400" noProof="0" dirty="0">
                <a:solidFill>
                  <a:schemeClr val="tx1"/>
                </a:solidFill>
                <a:latin typeface="Times New Roman" panose="02020603050405020304" pitchFamily="18" charset="0"/>
                <a:cs typeface="Times New Roman" panose="02020603050405020304" pitchFamily="18" charset="0"/>
              </a:rPr>
              <a:t> – Architectural decisions and their justifications should be obvious to software engineers who review.</a:t>
            </a:r>
            <a:endParaRPr lang="en-US" sz="2400" noProof="0" dirty="0">
              <a:solidFill>
                <a:schemeClr val="tx1"/>
              </a:solidFill>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Clr>
                <a:schemeClr val="folHlink"/>
              </a:buClr>
              <a:buSzPct val="100000"/>
              <a:buFont typeface="Arial" panose="020B0604020202020204" pitchFamily="34" charset="0"/>
              <a:buChar char="•"/>
              <a:defRPr/>
            </a:pPr>
            <a:r>
              <a:rPr lang="en-US" sz="2400" b="1" noProof="0" dirty="0">
                <a:solidFill>
                  <a:schemeClr val="tx1"/>
                </a:solidFill>
                <a:latin typeface="Times New Roman" panose="02020603050405020304" pitchFamily="18" charset="0"/>
                <a:cs typeface="Times New Roman" panose="02020603050405020304" pitchFamily="18" charset="0"/>
              </a:rPr>
              <a:t>Spacing</a:t>
            </a:r>
            <a:r>
              <a:rPr lang="en-US" sz="2400" noProof="0" dirty="0">
                <a:solidFill>
                  <a:schemeClr val="tx1"/>
                </a:solidFill>
                <a:latin typeface="Times New Roman" panose="02020603050405020304" pitchFamily="18" charset="0"/>
                <a:cs typeface="Times New Roman" panose="02020603050405020304" pitchFamily="18" charset="0"/>
              </a:rPr>
              <a:t> – Separation of concerns in a design without introducing hidden dependencies.</a:t>
            </a:r>
            <a:endParaRPr lang="en-US" sz="2400" noProof="0" dirty="0">
              <a:solidFill>
                <a:schemeClr val="tx1"/>
              </a:solidFill>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Clr>
                <a:schemeClr val="folHlink"/>
              </a:buClr>
              <a:buSzPct val="100000"/>
              <a:buFont typeface="Arial" panose="020B0604020202020204" pitchFamily="34" charset="0"/>
              <a:buChar char="•"/>
              <a:defRPr/>
            </a:pPr>
            <a:r>
              <a:rPr lang="en-US" sz="2400" b="1" noProof="0" dirty="0">
                <a:solidFill>
                  <a:schemeClr val="tx1"/>
                </a:solidFill>
                <a:latin typeface="Times New Roman" panose="02020603050405020304" pitchFamily="18" charset="0"/>
                <a:cs typeface="Times New Roman" panose="02020603050405020304" pitchFamily="18" charset="0"/>
              </a:rPr>
              <a:t>Symmetry</a:t>
            </a:r>
            <a:r>
              <a:rPr lang="en-US" sz="2400" noProof="0" dirty="0">
                <a:solidFill>
                  <a:schemeClr val="tx1"/>
                </a:solidFill>
                <a:latin typeface="Times New Roman" panose="02020603050405020304" pitchFamily="18" charset="0"/>
                <a:cs typeface="Times New Roman" panose="02020603050405020304" pitchFamily="18" charset="0"/>
              </a:rPr>
              <a:t> – Architectural symmetry implies that a system is consistent and balanced in its attributes.</a:t>
            </a:r>
            <a:endParaRPr lang="en-US" sz="2400" noProof="0" dirty="0">
              <a:solidFill>
                <a:schemeClr val="tx1"/>
              </a:solidFill>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Clr>
                <a:schemeClr val="folHlink"/>
              </a:buClr>
              <a:buSzPct val="100000"/>
              <a:buFont typeface="Arial" panose="020B0604020202020204" pitchFamily="34" charset="0"/>
              <a:buChar char="•"/>
              <a:defRPr/>
            </a:pPr>
            <a:r>
              <a:rPr lang="en-US" sz="2400" b="1" noProof="0" dirty="0">
                <a:solidFill>
                  <a:schemeClr val="tx1"/>
                </a:solidFill>
                <a:latin typeface="Times New Roman" panose="02020603050405020304" pitchFamily="18" charset="0"/>
                <a:cs typeface="Times New Roman" panose="02020603050405020304" pitchFamily="18" charset="0"/>
              </a:rPr>
              <a:t>Emergence</a:t>
            </a:r>
            <a:r>
              <a:rPr lang="en-US" sz="2400" noProof="0" dirty="0">
                <a:solidFill>
                  <a:schemeClr val="tx1"/>
                </a:solidFill>
                <a:latin typeface="Times New Roman" panose="02020603050405020304" pitchFamily="18" charset="0"/>
                <a:cs typeface="Times New Roman" panose="02020603050405020304" pitchFamily="18" charset="0"/>
              </a:rPr>
              <a:t> – Emergent, self-organized behavior and control are key to creating scalable, efficient, and economic software architectures.</a:t>
            </a:r>
            <a:endParaRPr lang="en-US" sz="2400" noProof="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solidFill>
                  <a:schemeClr val="tx1"/>
                </a:solidFill>
                <a:latin typeface="Times New Roman" panose="02020603050405020304" pitchFamily="18" charset="0"/>
                <a:cs typeface="Times New Roman" panose="02020603050405020304" pitchFamily="18" charset="0"/>
              </a:rPr>
              <a:t>Architectural </a:t>
            </a:r>
            <a:r>
              <a:rPr lang="en-US" sz="4000" noProof="0" dirty="0">
                <a:solidFill>
                  <a:schemeClr val="tx1"/>
                </a:solidFill>
                <a:highlight>
                  <a:srgbClr val="FFFF00"/>
                </a:highlight>
                <a:latin typeface="Times New Roman" panose="02020603050405020304" pitchFamily="18" charset="0"/>
                <a:cs typeface="Times New Roman" panose="02020603050405020304" pitchFamily="18" charset="0"/>
              </a:rPr>
              <a:t>Reviews</a:t>
            </a:r>
            <a:endParaRPr lang="en-US" sz="4000" noProof="0" dirty="0">
              <a:solidFill>
                <a:schemeClr val="tx1"/>
              </a:solidFill>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p:txBody>
          <a:bodyPr vert="horz" lIns="91440" tIns="45720" rIns="91440" bIns="45720" rtlCol="0">
            <a:noAutofit/>
          </a:bodyPr>
          <a:lstStyle/>
          <a:p>
            <a:pPr marL="291465" indent="-291465">
              <a:lnSpc>
                <a:spcPct val="90000"/>
              </a:lnSpc>
              <a:spcBef>
                <a:spcPts val="1000"/>
              </a:spcBef>
              <a:spcAft>
                <a:spcPts val="3000"/>
              </a:spcAft>
              <a:buFont typeface="Arial" panose="020B0604020202020204" pitchFamily="34" charset="0"/>
              <a:buChar char="•"/>
              <a:defRPr/>
            </a:pPr>
            <a:r>
              <a:rPr lang="en-US" sz="2400" noProof="0" dirty="0">
                <a:solidFill>
                  <a:schemeClr val="tx1"/>
                </a:solidFill>
                <a:latin typeface="Times New Roman" panose="02020603050405020304" pitchFamily="18" charset="0"/>
                <a:cs typeface="Times New Roman" panose="02020603050405020304" pitchFamily="18" charset="0"/>
              </a:rPr>
              <a:t>Assess the ability of the software architecture to meet the systems quality requirements and identify potential risks.</a:t>
            </a:r>
            <a:endParaRPr lang="en-US" sz="2400" noProof="0" dirty="0">
              <a:solidFill>
                <a:schemeClr val="tx1"/>
              </a:solidFill>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3000"/>
              </a:spcAft>
              <a:buFont typeface="Arial" panose="020B0604020202020204" pitchFamily="34" charset="0"/>
              <a:buChar char="•"/>
              <a:defRPr/>
            </a:pPr>
            <a:r>
              <a:rPr lang="en-US" sz="2400" noProof="0" dirty="0">
                <a:solidFill>
                  <a:schemeClr val="tx1"/>
                </a:solidFill>
                <a:latin typeface="Times New Roman" panose="02020603050405020304" pitchFamily="18" charset="0"/>
                <a:cs typeface="Times New Roman" panose="02020603050405020304" pitchFamily="18" charset="0"/>
              </a:rPr>
              <a:t>Have the potential to reduce project costs by detecting design problems early.</a:t>
            </a:r>
            <a:endParaRPr lang="en-US" sz="2400" noProof="0" dirty="0">
              <a:solidFill>
                <a:schemeClr val="tx1"/>
              </a:solidFill>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3000"/>
              </a:spcAft>
              <a:buFont typeface="Arial" panose="020B0604020202020204" pitchFamily="34" charset="0"/>
              <a:buChar char="•"/>
              <a:defRPr/>
            </a:pPr>
            <a:r>
              <a:rPr lang="en-US" sz="2400" noProof="0" dirty="0">
                <a:solidFill>
                  <a:schemeClr val="tx1"/>
                </a:solidFill>
                <a:latin typeface="Times New Roman" panose="02020603050405020304" pitchFamily="18" charset="0"/>
                <a:cs typeface="Times New Roman" panose="02020603050405020304" pitchFamily="18" charset="0"/>
              </a:rPr>
              <a:t>Often make use of experience-based reviews, prototype evaluation, and scenario reviews, and checklists.</a:t>
            </a:r>
            <a:endParaRPr lang="en-US" sz="2400" noProof="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noProof="0" dirty="0">
                <a:latin typeface="Times New Roman" panose="02020603050405020304" pitchFamily="18" charset="0"/>
                <a:cs typeface="Times New Roman" panose="02020603050405020304" pitchFamily="18" charset="0"/>
              </a:rPr>
              <a:t>Chapter 11</a:t>
            </a:r>
            <a:endParaRPr lang="en-US" noProof="0" dirty="0">
              <a:latin typeface="Times New Roman" panose="02020603050405020304" pitchFamily="18" charset="0"/>
              <a:cs typeface="Times New Roman" panose="02020603050405020304" pitchFamily="18" charset="0"/>
            </a:endParaRPr>
          </a:p>
        </p:txBody>
      </p:sp>
      <p:sp>
        <p:nvSpPr>
          <p:cNvPr id="13" name="Subtitle 12"/>
          <p:cNvSpPr>
            <a:spLocks noGrp="1"/>
          </p:cNvSpPr>
          <p:nvPr>
            <p:ph type="subTitle" idx="1"/>
          </p:nvPr>
        </p:nvSpPr>
        <p:spPr/>
        <p:txBody>
          <a:bodyPr/>
          <a:lstStyle/>
          <a:p>
            <a:r>
              <a:rPr lang="en-US" noProof="0" dirty="0">
                <a:latin typeface="Times New Roman" panose="02020603050405020304" pitchFamily="18" charset="0"/>
                <a:cs typeface="Times New Roman" panose="02020603050405020304" pitchFamily="18" charset="0"/>
              </a:rPr>
              <a:t>Component-Level Design</a:t>
            </a:r>
            <a:endParaRPr lang="en-US" noProof="0" dirty="0">
              <a:latin typeface="Times New Roman" panose="02020603050405020304" pitchFamily="18" charset="0"/>
              <a:cs typeface="Times New Roman" panose="02020603050405020304" pitchFamily="18" charset="0"/>
            </a:endParaRPr>
          </a:p>
        </p:txBody>
      </p:sp>
      <p:sp>
        <p:nvSpPr>
          <p:cNvPr id="14" name="Text Placeholder 13"/>
          <p:cNvSpPr>
            <a:spLocks noGrp="1"/>
          </p:cNvSpPr>
          <p:nvPr>
            <p:ph type="body" sz="quarter" idx="10"/>
          </p:nvPr>
        </p:nvSpPr>
        <p:spPr/>
        <p:txBody>
          <a:bodyPr/>
          <a:lstStyle/>
          <a:p>
            <a:r>
              <a:rPr lang="en-US" noProof="0" dirty="0">
                <a:latin typeface="Times New Roman" panose="02020603050405020304" pitchFamily="18" charset="0"/>
                <a:cs typeface="Times New Roman" panose="02020603050405020304" pitchFamily="18" charset="0"/>
              </a:rPr>
              <a:t>Part Two - Modeling</a:t>
            </a:r>
            <a:endParaRPr lang="en-US" noProof="0"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2"/>
          </p:nvPr>
        </p:nvSpPr>
        <p:spPr>
          <a:xfrm>
            <a:off x="1524000" y="6478439"/>
            <a:ext cx="9144000" cy="379562"/>
          </a:xfrm>
        </p:spPr>
        <p:txBody>
          <a:bodyPr/>
          <a:lstStyle/>
          <a:p>
            <a:pPr defTabSz="457200">
              <a:spcBef>
                <a:spcPct val="20000"/>
              </a:spcBef>
              <a:defRPr/>
            </a:pPr>
            <a:r>
              <a:rPr lang="en-US" dirty="0">
                <a:latin typeface="Times New Roman" panose="02020603050405020304" pitchFamily="18" charset="0"/>
                <a:cs typeface="Times New Roman" panose="02020603050405020304" pitchFamily="18" charset="0"/>
              </a:rPr>
              <a:t>© 2020 McGraw Hill. All rights reserved. Authorized only for instructor use in the classroom.</a:t>
            </a:r>
            <a:endParaRPr lang="en-US" dirty="0">
              <a:latin typeface="Times New Roman" panose="02020603050405020304" pitchFamily="18" charset="0"/>
              <a:cs typeface="Times New Roman" panose="02020603050405020304" pitchFamily="18" charset="0"/>
            </a:endParaRPr>
          </a:p>
          <a:p>
            <a:pPr defTabSz="457200">
              <a:spcBef>
                <a:spcPct val="20000"/>
              </a:spcBef>
              <a:defRPr/>
            </a:pPr>
            <a:r>
              <a:rPr lang="en-US" dirty="0">
                <a:latin typeface="Times New Roman" panose="02020603050405020304" pitchFamily="18" charset="0"/>
                <a:cs typeface="Times New Roman" panose="02020603050405020304" pitchFamily="18" charset="0"/>
              </a:rPr>
              <a:t>No reproduction or further distribution permitted without the prior written consent of McGraw Hill.</a:t>
            </a:r>
            <a:endParaRPr lang="en-US" dirty="0">
              <a:latin typeface="Times New Roman" panose="02020603050405020304" pitchFamily="18" charset="0"/>
              <a:cs typeface="Times New Roman" panose="02020603050405020304" pitchFamily="18" charset="0"/>
            </a:endParaRPr>
          </a:p>
        </p:txBody>
      </p:sp>
      <p:pic>
        <p:nvPicPr>
          <p:cNvPr id="4" name="Picture Placeholder 3" descr="Software Engineering-A Practitioner's Approach, Ninth edition by Roger S. Pressman and Bruce R. Maxim"/>
          <p:cNvPicPr>
            <a:picLocks noGrp="1" noChangeAspect="1"/>
          </p:cNvPicPr>
          <p:nvPr>
            <p:ph type="pic" sz="quarter" idx="11"/>
          </p:nvPr>
        </p:nvPicPr>
        <p:blipFill>
          <a:blip r:embed="rId1">
            <a:extLst>
              <a:ext uri="{28A0092B-C50C-407E-A947-70E740481C1C}">
                <a14:useLocalDpi xmlns:a14="http://schemas.microsoft.com/office/drawing/2010/main" val="0"/>
              </a:ext>
            </a:extLst>
          </a:blip>
          <a:srcRect t="2502" b="2502"/>
          <a:stretch>
            <a:fillRect/>
          </a:stretch>
        </p:blipFill>
        <p:spPr>
          <a:xfrm>
            <a:off x="5962835" y="1175021"/>
            <a:ext cx="4229100" cy="4976453"/>
          </a:xfr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highlight>
                  <a:srgbClr val="FFFF00"/>
                </a:highlight>
                <a:latin typeface="Times New Roman" panose="02020603050405020304" pitchFamily="18" charset="0"/>
                <a:cs typeface="Times New Roman" panose="02020603050405020304" pitchFamily="18" charset="0"/>
              </a:rPr>
              <a:t>Component-Level Design Guidelines</a:t>
            </a:r>
            <a:endParaRPr lang="en-US" sz="4000" noProof="0" dirty="0">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76708"/>
            <a:ext cx="8458200" cy="4878029"/>
          </a:xfrm>
        </p:spPr>
        <p:txBody>
          <a:bodyPr vert="horz" lIns="91440" tIns="45720" rIns="91440" bIns="45720" rtlCol="0">
            <a:noAutofit/>
          </a:bodyPr>
          <a:lstStyle/>
          <a:p>
            <a:pPr marL="292735" indent="-292735">
              <a:lnSpc>
                <a:spcPct val="90000"/>
              </a:lnSpc>
              <a:spcBef>
                <a:spcPts val="1000"/>
              </a:spcBef>
              <a:spcAft>
                <a:spcPts val="0"/>
              </a:spcAft>
              <a:buFont typeface="Arial" panose="020B0604020202020204" pitchFamily="34" charset="0"/>
              <a:buChar char="•"/>
            </a:pPr>
            <a:r>
              <a:rPr lang="en-US" altLang="en-US" sz="2400" b="1" noProof="0" dirty="0">
                <a:solidFill>
                  <a:schemeClr val="tx1"/>
                </a:solidFill>
                <a:latin typeface="Times New Roman" panose="02020603050405020304" pitchFamily="18" charset="0"/>
                <a:cs typeface="Times New Roman" panose="02020603050405020304" pitchFamily="18" charset="0"/>
              </a:rPr>
              <a:t>Components </a:t>
            </a:r>
            <a:r>
              <a:rPr lang="en-US" altLang="en-US" sz="2400" noProof="0" dirty="0">
                <a:solidFill>
                  <a:schemeClr val="tx1"/>
                </a:solidFill>
                <a:latin typeface="Times New Roman" panose="02020603050405020304" pitchFamily="18" charset="0"/>
                <a:cs typeface="Times New Roman" panose="02020603050405020304" pitchFamily="18" charset="0"/>
              </a:rPr>
              <a:t>- Naming conventions should be established for components that are specified as part of the architectural model and then refined and elaborated as part of the component-level model.</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2735" indent="-292735">
              <a:lnSpc>
                <a:spcPct val="90000"/>
              </a:lnSpc>
              <a:spcBef>
                <a:spcPts val="1000"/>
              </a:spcBef>
              <a:spcAft>
                <a:spcPts val="0"/>
              </a:spcAft>
              <a:buFont typeface="Arial" panose="020B0604020202020204" pitchFamily="34" charset="0"/>
              <a:buChar char="•"/>
            </a:pPr>
            <a:r>
              <a:rPr lang="en-US" altLang="en-US" sz="2400" b="1" noProof="0" dirty="0">
                <a:solidFill>
                  <a:schemeClr val="tx1"/>
                </a:solidFill>
                <a:latin typeface="Times New Roman" panose="02020603050405020304" pitchFamily="18" charset="0"/>
                <a:cs typeface="Times New Roman" panose="02020603050405020304" pitchFamily="18" charset="0"/>
              </a:rPr>
              <a:t>Interfaces</a:t>
            </a:r>
            <a:r>
              <a:rPr lang="en-US" altLang="en-US" sz="2400" noProof="0" dirty="0">
                <a:solidFill>
                  <a:schemeClr val="tx1"/>
                </a:solidFill>
                <a:latin typeface="Times New Roman" panose="02020603050405020304" pitchFamily="18" charset="0"/>
                <a:cs typeface="Times New Roman" panose="02020603050405020304" pitchFamily="18" charset="0"/>
              </a:rPr>
              <a:t> - provide important information about communication and collaboration (as well as helping us to achieve the O</a:t>
            </a:r>
            <a:r>
              <a:rPr lang="en-US" altLang="en-US" sz="100" noProof="0" dirty="0">
                <a:solidFill>
                  <a:schemeClr val="tx1"/>
                </a:solidFill>
                <a:latin typeface="Times New Roman" panose="02020603050405020304" pitchFamily="18" charset="0"/>
                <a:cs typeface="Times New Roman" panose="02020603050405020304" pitchFamily="18" charset="0"/>
              </a:rPr>
              <a:t> </a:t>
            </a:r>
            <a:r>
              <a:rPr lang="en-US" altLang="en-US" sz="2400" noProof="0" dirty="0">
                <a:solidFill>
                  <a:schemeClr val="tx1"/>
                </a:solidFill>
                <a:latin typeface="Times New Roman" panose="02020603050405020304" pitchFamily="18" charset="0"/>
                <a:cs typeface="Times New Roman" panose="02020603050405020304" pitchFamily="18" charset="0"/>
              </a:rPr>
              <a:t>P</a:t>
            </a:r>
            <a:r>
              <a:rPr lang="en-US" altLang="en-US" sz="100" noProof="0" dirty="0">
                <a:solidFill>
                  <a:schemeClr val="tx1"/>
                </a:solidFill>
                <a:latin typeface="Times New Roman" panose="02020603050405020304" pitchFamily="18" charset="0"/>
                <a:cs typeface="Times New Roman" panose="02020603050405020304" pitchFamily="18" charset="0"/>
              </a:rPr>
              <a:t> </a:t>
            </a:r>
            <a:r>
              <a:rPr lang="en-US" altLang="en-US" sz="2400" noProof="0" dirty="0">
                <a:solidFill>
                  <a:schemeClr val="tx1"/>
                </a:solidFill>
                <a:latin typeface="Times New Roman" panose="02020603050405020304" pitchFamily="18" charset="0"/>
                <a:cs typeface="Times New Roman" panose="02020603050405020304" pitchFamily="18" charset="0"/>
              </a:rPr>
              <a:t>C).</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2735" indent="-292735">
              <a:lnSpc>
                <a:spcPct val="90000"/>
              </a:lnSpc>
              <a:spcBef>
                <a:spcPts val="1000"/>
              </a:spcBef>
              <a:spcAft>
                <a:spcPts val="0"/>
              </a:spcAft>
              <a:buFont typeface="Arial" panose="020B0604020202020204" pitchFamily="34" charset="0"/>
              <a:buChar char="•"/>
            </a:pPr>
            <a:r>
              <a:rPr lang="en-US" altLang="en-US" sz="2400" b="1" noProof="0" dirty="0">
                <a:solidFill>
                  <a:schemeClr val="tx1"/>
                </a:solidFill>
                <a:latin typeface="Times New Roman" panose="02020603050405020304" pitchFamily="18" charset="0"/>
                <a:cs typeface="Times New Roman" panose="02020603050405020304" pitchFamily="18" charset="0"/>
              </a:rPr>
              <a:t>Dependencies and Inheritance </a:t>
            </a:r>
            <a:r>
              <a:rPr lang="en-US" altLang="en-US" sz="2400" noProof="0" dirty="0">
                <a:solidFill>
                  <a:schemeClr val="tx1"/>
                </a:solidFill>
                <a:latin typeface="Times New Roman" panose="02020603050405020304" pitchFamily="18" charset="0"/>
                <a:cs typeface="Times New Roman" panose="02020603050405020304" pitchFamily="18" charset="0"/>
              </a:rPr>
              <a:t>– For readability, it is a good idea to model dependencies from left to right and inheritance from bottom (derived classes) to top (base classes).</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2735" indent="-292735">
              <a:lnSpc>
                <a:spcPct val="90000"/>
              </a:lnSpc>
              <a:spcBef>
                <a:spcPts val="1000"/>
              </a:spcBef>
              <a:spcAft>
                <a:spcPts val="0"/>
              </a:spcAft>
              <a:buFont typeface="Arial" panose="020B0604020202020204" pitchFamily="34" charset="0"/>
              <a:buChar char="•"/>
            </a:pP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0" indent="0">
              <a:lnSpc>
                <a:spcPct val="90000"/>
              </a:lnSpc>
              <a:spcBef>
                <a:spcPts val="1000"/>
              </a:spcBef>
              <a:spcAft>
                <a:spcPts val="0"/>
              </a:spcAft>
              <a:buFont typeface="Arial" panose="020B0604020202020204" pitchFamily="34" charset="0"/>
              <a:buNone/>
            </a:pPr>
            <a:r>
              <a:rPr lang="en-US" sz="2400" noProof="0" dirty="0">
                <a:latin typeface="Times New Roman" panose="02020603050405020304" pitchFamily="18" charset="0"/>
                <a:cs typeface="Times New Roman" panose="02020603050405020304" pitchFamily="18" charset="0"/>
                <a:sym typeface="+mn-ea"/>
              </a:rPr>
              <a:t>component?</a:t>
            </a:r>
            <a:r>
              <a:rPr lang="zh-CN" altLang="en-US" sz="2400" noProof="0" dirty="0">
                <a:latin typeface="Times New Roman" panose="02020603050405020304" pitchFamily="18" charset="0"/>
                <a:cs typeface="Times New Roman" panose="02020603050405020304" pitchFamily="18" charset="0"/>
                <a:sym typeface="+mn-ea"/>
              </a:rPr>
              <a:t>功能模块</a:t>
            </a:r>
            <a:endParaRPr lang="en-US" altLang="en-US" sz="2400" noProof="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highlight>
                  <a:srgbClr val="FFFF00"/>
                </a:highlight>
                <a:latin typeface="Times New Roman" panose="02020603050405020304" pitchFamily="18" charset="0"/>
                <a:cs typeface="Times New Roman" panose="02020603050405020304" pitchFamily="18" charset="0"/>
              </a:rPr>
              <a:t>Cohesion</a:t>
            </a:r>
            <a:r>
              <a:rPr lang="zh-CN" altLang="en-US" sz="4000" noProof="0" dirty="0">
                <a:highlight>
                  <a:srgbClr val="FFFF00"/>
                </a:highlight>
                <a:latin typeface="Times New Roman" panose="02020603050405020304" pitchFamily="18" charset="0"/>
                <a:cs typeface="Times New Roman" panose="02020603050405020304" pitchFamily="18" charset="0"/>
              </a:rPr>
              <a:t>耦合</a:t>
            </a:r>
            <a:r>
              <a:rPr lang="zh-CN" altLang="en-US" sz="4000" noProof="0" dirty="0">
                <a:highlight>
                  <a:srgbClr val="FFFF00"/>
                </a:highlight>
                <a:latin typeface="Times New Roman" panose="02020603050405020304" pitchFamily="18" charset="0"/>
                <a:cs typeface="Times New Roman" panose="02020603050405020304" pitchFamily="18" charset="0"/>
              </a:rPr>
              <a:t>度</a:t>
            </a:r>
            <a:endParaRPr lang="zh-CN" altLang="en-US" sz="4000" noProof="0" dirty="0">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76708"/>
            <a:ext cx="8283512" cy="4878029"/>
          </a:xfrm>
        </p:spPr>
        <p:txBody>
          <a:bodyPr vert="horz" lIns="91440" tIns="45720" rIns="91440" bIns="45720" rtlCol="0">
            <a:noAutofit/>
          </a:bodyPr>
          <a:lstStyle/>
          <a:p>
            <a:pPr>
              <a:lnSpc>
                <a:spcPct val="90000"/>
              </a:lnSpc>
              <a:spcBef>
                <a:spcPts val="1000"/>
              </a:spcBef>
              <a:spcAft>
                <a:spcPts val="0"/>
              </a:spcAft>
            </a:pPr>
            <a:r>
              <a:rPr lang="en-US" altLang="en-US" sz="2400" b="1" noProof="0" dirty="0">
                <a:solidFill>
                  <a:schemeClr val="tx1"/>
                </a:solidFill>
                <a:latin typeface="Times New Roman" panose="02020603050405020304" pitchFamily="18" charset="0"/>
                <a:cs typeface="Times New Roman" panose="02020603050405020304" pitchFamily="18" charset="0"/>
              </a:rPr>
              <a:t>Traditional view </a:t>
            </a:r>
            <a:r>
              <a:rPr lang="en-US" altLang="en-US" sz="2400" noProof="0" dirty="0">
                <a:solidFill>
                  <a:schemeClr val="tx1"/>
                </a:solidFill>
                <a:latin typeface="Times New Roman" panose="02020603050405020304" pitchFamily="18" charset="0"/>
                <a:cs typeface="Times New Roman" panose="02020603050405020304" pitchFamily="18" charset="0"/>
              </a:rPr>
              <a:t>- the “single-mindedness” of a module.</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a:lnSpc>
                <a:spcPct val="90000"/>
              </a:lnSpc>
              <a:spcBef>
                <a:spcPts val="1000"/>
              </a:spcBef>
              <a:spcAft>
                <a:spcPts val="0"/>
              </a:spcAft>
            </a:pPr>
            <a:r>
              <a:rPr lang="en-US" altLang="en-US" sz="2400" b="1" noProof="0" dirty="0">
                <a:solidFill>
                  <a:schemeClr val="tx1"/>
                </a:solidFill>
                <a:latin typeface="Times New Roman" panose="02020603050405020304" pitchFamily="18" charset="0"/>
                <a:cs typeface="Times New Roman" panose="02020603050405020304" pitchFamily="18" charset="0"/>
              </a:rPr>
              <a:t>Object-Oriented view </a:t>
            </a:r>
            <a:r>
              <a:rPr lang="en-US" altLang="en-US" sz="2400" noProof="0" dirty="0">
                <a:solidFill>
                  <a:schemeClr val="tx1"/>
                </a:solidFill>
                <a:latin typeface="Times New Roman" panose="02020603050405020304" pitchFamily="18" charset="0"/>
                <a:cs typeface="Times New Roman" panose="02020603050405020304" pitchFamily="18" charset="0"/>
              </a:rPr>
              <a:t>- </a:t>
            </a:r>
            <a:r>
              <a:rPr lang="en-US" altLang="en-US" sz="2400" i="1" noProof="0" dirty="0">
                <a:solidFill>
                  <a:schemeClr val="tx1"/>
                </a:solidFill>
                <a:latin typeface="Times New Roman" panose="02020603050405020304" pitchFamily="18" charset="0"/>
                <a:cs typeface="Times New Roman" panose="02020603050405020304" pitchFamily="18" charset="0"/>
              </a:rPr>
              <a:t>cohesion</a:t>
            </a:r>
            <a:r>
              <a:rPr lang="en-US" altLang="en-US" sz="2400" noProof="0" dirty="0">
                <a:solidFill>
                  <a:schemeClr val="tx1"/>
                </a:solidFill>
                <a:latin typeface="Times New Roman" panose="02020603050405020304" pitchFamily="18" charset="0"/>
                <a:cs typeface="Times New Roman" panose="02020603050405020304" pitchFamily="18" charset="0"/>
              </a:rPr>
              <a:t> implies that a component encapsulates only attributes and operations that are closely related to one another and the component itself.</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a:lnSpc>
                <a:spcPct val="90000"/>
              </a:lnSpc>
              <a:spcBef>
                <a:spcPts val="1000"/>
              </a:spcBef>
              <a:spcAft>
                <a:spcPts val="0"/>
              </a:spcAft>
            </a:pPr>
            <a:r>
              <a:rPr lang="en-US" altLang="en-US" sz="2400" noProof="0" dirty="0">
                <a:solidFill>
                  <a:schemeClr val="tx1"/>
                </a:solidFill>
                <a:latin typeface="Times New Roman" panose="02020603050405020304" pitchFamily="18" charset="0"/>
                <a:cs typeface="Times New Roman" panose="02020603050405020304" pitchFamily="18" charset="0"/>
              </a:rPr>
              <a:t>Levels of cohesion:</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2735" lvl="2" indent="-292735">
              <a:lnSpc>
                <a:spcPct val="90000"/>
              </a:lnSpc>
              <a:spcBef>
                <a:spcPts val="1000"/>
              </a:spcBef>
              <a:spcAft>
                <a:spcPts val="0"/>
              </a:spcAft>
            </a:pPr>
            <a:r>
              <a:rPr lang="en-US" altLang="en-US" sz="2000" noProof="0" dirty="0">
                <a:solidFill>
                  <a:schemeClr val="tx1"/>
                </a:solidFill>
                <a:latin typeface="Times New Roman" panose="02020603050405020304" pitchFamily="18" charset="0"/>
                <a:cs typeface="Times New Roman" panose="02020603050405020304" pitchFamily="18" charset="0"/>
              </a:rPr>
              <a:t>Functional - </a:t>
            </a:r>
            <a:r>
              <a:rPr lang="en-US" sz="2000" noProof="0" dirty="0">
                <a:solidFill>
                  <a:schemeClr val="tx1"/>
                </a:solidFill>
                <a:latin typeface="Times New Roman" panose="02020603050405020304" pitchFamily="18" charset="0"/>
                <a:cs typeface="Times New Roman" panose="02020603050405020304" pitchFamily="18" charset="0"/>
              </a:rPr>
              <a:t>module performs one and only one computation.</a:t>
            </a:r>
            <a:endParaRPr lang="en-US" sz="2000" noProof="0" dirty="0">
              <a:solidFill>
                <a:schemeClr val="tx1"/>
              </a:solidFill>
              <a:latin typeface="Times New Roman" panose="02020603050405020304" pitchFamily="18" charset="0"/>
              <a:cs typeface="Times New Roman" panose="02020603050405020304" pitchFamily="18" charset="0"/>
            </a:endParaRPr>
          </a:p>
          <a:p>
            <a:pPr marL="292735" lvl="2" indent="-292735">
              <a:lnSpc>
                <a:spcPct val="90000"/>
              </a:lnSpc>
              <a:spcBef>
                <a:spcPts val="1000"/>
              </a:spcBef>
              <a:spcAft>
                <a:spcPts val="0"/>
              </a:spcAft>
            </a:pPr>
            <a:r>
              <a:rPr lang="en-US" altLang="en-US" sz="2000" noProof="0" dirty="0">
                <a:solidFill>
                  <a:schemeClr val="tx1"/>
                </a:solidFill>
                <a:latin typeface="Times New Roman" panose="02020603050405020304" pitchFamily="18" charset="0"/>
                <a:cs typeface="Times New Roman" panose="02020603050405020304" pitchFamily="18" charset="0"/>
              </a:rPr>
              <a:t>Layer - </a:t>
            </a:r>
            <a:r>
              <a:rPr lang="en-US" sz="2000" noProof="0" dirty="0">
                <a:solidFill>
                  <a:schemeClr val="tx1"/>
                </a:solidFill>
                <a:latin typeface="Times New Roman" panose="02020603050405020304" pitchFamily="18" charset="0"/>
                <a:cs typeface="Times New Roman" panose="02020603050405020304" pitchFamily="18" charset="0"/>
              </a:rPr>
              <a:t>occurs when a higher layer accesses the services of a lower layer, but lower layers do not access higher layers.</a:t>
            </a:r>
            <a:endParaRPr lang="en-US" sz="2000" noProof="0" dirty="0">
              <a:solidFill>
                <a:schemeClr val="tx1"/>
              </a:solidFill>
              <a:latin typeface="Times New Roman" panose="02020603050405020304" pitchFamily="18" charset="0"/>
              <a:cs typeface="Times New Roman" panose="02020603050405020304" pitchFamily="18" charset="0"/>
            </a:endParaRPr>
          </a:p>
          <a:p>
            <a:pPr marL="292735" lvl="2" indent="-292735">
              <a:lnSpc>
                <a:spcPct val="90000"/>
              </a:lnSpc>
              <a:spcBef>
                <a:spcPts val="1000"/>
              </a:spcBef>
              <a:spcAft>
                <a:spcPts val="0"/>
              </a:spcAft>
            </a:pPr>
            <a:r>
              <a:rPr lang="en-US" altLang="en-US" sz="2000" noProof="0" dirty="0">
                <a:solidFill>
                  <a:schemeClr val="tx1"/>
                </a:solidFill>
                <a:latin typeface="Times New Roman" panose="02020603050405020304" pitchFamily="18" charset="0"/>
                <a:cs typeface="Times New Roman" panose="02020603050405020304" pitchFamily="18" charset="0"/>
              </a:rPr>
              <a:t>Communicational - </a:t>
            </a:r>
            <a:r>
              <a:rPr lang="en-US" sz="2000" noProof="0" dirty="0">
                <a:solidFill>
                  <a:schemeClr val="tx1"/>
                </a:solidFill>
                <a:latin typeface="Times New Roman" panose="02020603050405020304" pitchFamily="18" charset="0"/>
                <a:cs typeface="Times New Roman" panose="02020603050405020304" pitchFamily="18" charset="0"/>
              </a:rPr>
              <a:t>All operations that access the same data are defined within one class.</a:t>
            </a:r>
            <a:endParaRPr lang="en-US" altLang="en-US" sz="2000" noProof="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highlight>
                  <a:srgbClr val="FFFF00"/>
                </a:highlight>
                <a:latin typeface="Times New Roman" panose="02020603050405020304" pitchFamily="18" charset="0"/>
                <a:cs typeface="Times New Roman" panose="02020603050405020304" pitchFamily="18" charset="0"/>
              </a:rPr>
              <a:t>Coupling</a:t>
            </a:r>
            <a:r>
              <a:rPr lang="zh-CN" altLang="en-US" sz="4000" noProof="0" dirty="0">
                <a:highlight>
                  <a:srgbClr val="FFFF00"/>
                </a:highlight>
                <a:latin typeface="Times New Roman" panose="02020603050405020304" pitchFamily="18" charset="0"/>
                <a:cs typeface="Times New Roman" panose="02020603050405020304" pitchFamily="18" charset="0"/>
              </a:rPr>
              <a:t>关联度</a:t>
            </a:r>
            <a:endParaRPr lang="zh-CN" altLang="en-US" sz="4000" noProof="0" dirty="0">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76708"/>
            <a:ext cx="8283512" cy="4878029"/>
          </a:xfrm>
        </p:spPr>
        <p:txBody>
          <a:bodyPr vert="horz" lIns="91440" tIns="45720" rIns="91440" bIns="45720" rtlCol="0">
            <a:noAutofit/>
          </a:bodyPr>
          <a:lstStyle/>
          <a:p>
            <a:pPr>
              <a:lnSpc>
                <a:spcPct val="90000"/>
              </a:lnSpc>
              <a:spcBef>
                <a:spcPts val="1000"/>
              </a:spcBef>
              <a:spcAft>
                <a:spcPts val="0"/>
              </a:spcAft>
            </a:pPr>
            <a:r>
              <a:rPr lang="en-US" altLang="en-US" sz="2400" b="1" noProof="0" dirty="0">
                <a:solidFill>
                  <a:schemeClr val="tx1"/>
                </a:solidFill>
                <a:latin typeface="Times New Roman" panose="02020603050405020304" pitchFamily="18" charset="0"/>
                <a:cs typeface="Times New Roman" panose="02020603050405020304" pitchFamily="18" charset="0"/>
              </a:rPr>
              <a:t>Traditional view </a:t>
            </a:r>
            <a:r>
              <a:rPr lang="en-US" altLang="en-US" sz="2400" noProof="0" dirty="0">
                <a:solidFill>
                  <a:schemeClr val="tx1"/>
                </a:solidFill>
                <a:latin typeface="Times New Roman" panose="02020603050405020304" pitchFamily="18" charset="0"/>
                <a:cs typeface="Times New Roman" panose="02020603050405020304" pitchFamily="18" charset="0"/>
              </a:rPr>
              <a:t>- degree to which a component is connected to other components and to the external world.</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a:lnSpc>
                <a:spcPct val="90000"/>
              </a:lnSpc>
              <a:spcBef>
                <a:spcPts val="1000"/>
              </a:spcBef>
              <a:spcAft>
                <a:spcPts val="0"/>
              </a:spcAft>
            </a:pPr>
            <a:r>
              <a:rPr lang="en-US" altLang="en-US" sz="2400" b="1" noProof="0" dirty="0">
                <a:solidFill>
                  <a:schemeClr val="tx1"/>
                </a:solidFill>
                <a:latin typeface="Times New Roman" panose="02020603050405020304" pitchFamily="18" charset="0"/>
                <a:cs typeface="Times New Roman" panose="02020603050405020304" pitchFamily="18" charset="0"/>
              </a:rPr>
              <a:t>Object-Oriented view </a:t>
            </a:r>
            <a:r>
              <a:rPr lang="en-US" altLang="en-US" sz="2400" noProof="0" dirty="0">
                <a:solidFill>
                  <a:schemeClr val="tx1"/>
                </a:solidFill>
                <a:latin typeface="Times New Roman" panose="02020603050405020304" pitchFamily="18" charset="0"/>
                <a:cs typeface="Times New Roman" panose="02020603050405020304" pitchFamily="18" charset="0"/>
              </a:rPr>
              <a:t>- qualitative measure of the degree to which classes are connected to one another.</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a:lnSpc>
                <a:spcPct val="90000"/>
              </a:lnSpc>
              <a:spcBef>
                <a:spcPts val="1000"/>
              </a:spcBef>
              <a:spcAft>
                <a:spcPts val="0"/>
              </a:spcAft>
            </a:pPr>
            <a:r>
              <a:rPr lang="en-US" altLang="en-US" sz="2400" noProof="0" dirty="0">
                <a:solidFill>
                  <a:schemeClr val="tx1"/>
                </a:solidFill>
                <a:latin typeface="Times New Roman" panose="02020603050405020304" pitchFamily="18" charset="0"/>
                <a:cs typeface="Times New Roman" panose="02020603050405020304" pitchFamily="18" charset="0"/>
              </a:rPr>
              <a:t>Levels of coupling.</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2735" lvl="1" indent="-292735">
              <a:lnSpc>
                <a:spcPct val="90000"/>
              </a:lnSpc>
              <a:spcBef>
                <a:spcPts val="1000"/>
              </a:spcBef>
              <a:spcAft>
                <a:spcPts val="0"/>
              </a:spcAft>
            </a:pPr>
            <a:r>
              <a:rPr lang="en-US" altLang="en-US" noProof="0" dirty="0">
                <a:solidFill>
                  <a:schemeClr val="tx1"/>
                </a:solidFill>
                <a:latin typeface="Times New Roman" panose="02020603050405020304" pitchFamily="18" charset="0"/>
                <a:cs typeface="Times New Roman" panose="02020603050405020304" pitchFamily="18" charset="0"/>
              </a:rPr>
              <a:t>Content - </a:t>
            </a:r>
            <a:r>
              <a:rPr lang="en-US" noProof="0" dirty="0">
                <a:solidFill>
                  <a:schemeClr val="tx1"/>
                </a:solidFill>
                <a:latin typeface="Times New Roman" panose="02020603050405020304" pitchFamily="18" charset="0"/>
                <a:cs typeface="Times New Roman" panose="02020603050405020304" pitchFamily="18" charset="0"/>
              </a:rPr>
              <a:t>occurs when one component “surreptitiously modifies data that is internal to another component.</a:t>
            </a:r>
            <a:endParaRPr lang="en-US" sz="4800" noProof="0" dirty="0">
              <a:solidFill>
                <a:schemeClr val="tx1"/>
              </a:solidFill>
              <a:latin typeface="Times New Roman" panose="02020603050405020304" pitchFamily="18" charset="0"/>
              <a:cs typeface="Times New Roman" panose="02020603050405020304" pitchFamily="18" charset="0"/>
            </a:endParaRPr>
          </a:p>
          <a:p>
            <a:pPr marL="292735" lvl="1" indent="-292735">
              <a:lnSpc>
                <a:spcPct val="90000"/>
              </a:lnSpc>
              <a:spcBef>
                <a:spcPts val="1000"/>
              </a:spcBef>
              <a:spcAft>
                <a:spcPts val="0"/>
              </a:spcAft>
            </a:pPr>
            <a:r>
              <a:rPr lang="en-US" altLang="en-US" noProof="0" dirty="0">
                <a:solidFill>
                  <a:schemeClr val="tx1"/>
                </a:solidFill>
                <a:latin typeface="Times New Roman" panose="02020603050405020304" pitchFamily="18" charset="0"/>
                <a:cs typeface="Times New Roman" panose="02020603050405020304" pitchFamily="18" charset="0"/>
              </a:rPr>
              <a:t>Control – occurs when control flags a passed to components to requests alternate behaviors when invoked.</a:t>
            </a:r>
            <a:endParaRPr lang="en-US" altLang="en-US" noProof="0" dirty="0">
              <a:solidFill>
                <a:schemeClr val="tx1"/>
              </a:solidFill>
              <a:latin typeface="Times New Roman" panose="02020603050405020304" pitchFamily="18" charset="0"/>
              <a:cs typeface="Times New Roman" panose="02020603050405020304" pitchFamily="18" charset="0"/>
            </a:endParaRPr>
          </a:p>
          <a:p>
            <a:pPr marL="292735" lvl="1" indent="-292735">
              <a:lnSpc>
                <a:spcPct val="90000"/>
              </a:lnSpc>
              <a:spcBef>
                <a:spcPts val="1000"/>
              </a:spcBef>
              <a:spcAft>
                <a:spcPts val="0"/>
              </a:spcAft>
            </a:pPr>
            <a:r>
              <a:rPr lang="en-US" altLang="en-US" noProof="0" dirty="0">
                <a:solidFill>
                  <a:schemeClr val="tx1"/>
                </a:solidFill>
                <a:latin typeface="Times New Roman" panose="02020603050405020304" pitchFamily="18" charset="0"/>
                <a:cs typeface="Times New Roman" panose="02020603050405020304" pitchFamily="18" charset="0"/>
              </a:rPr>
              <a:t>External - </a:t>
            </a:r>
            <a:r>
              <a:rPr lang="en-US" noProof="0" dirty="0">
                <a:solidFill>
                  <a:schemeClr val="tx1"/>
                </a:solidFill>
                <a:latin typeface="Times New Roman" panose="02020603050405020304" pitchFamily="18" charset="0"/>
                <a:cs typeface="Times New Roman" panose="02020603050405020304" pitchFamily="18" charset="0"/>
              </a:rPr>
              <a:t>occurs when a component communicates or collaborates with infrastructure components.</a:t>
            </a:r>
            <a:endParaRPr lang="en-US" sz="3600" noProof="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highlight>
                  <a:srgbClr val="FFFF00"/>
                </a:highlight>
                <a:latin typeface="Times New Roman" panose="02020603050405020304" pitchFamily="18" charset="0"/>
                <a:cs typeface="Times New Roman" panose="02020603050405020304" pitchFamily="18" charset="0"/>
              </a:rPr>
              <a:t>Component-Level Design </a:t>
            </a:r>
            <a:r>
              <a:rPr lang="en-US" sz="1000" b="0" noProof="0" dirty="0">
                <a:highlight>
                  <a:srgbClr val="FFFF00"/>
                </a:highlight>
                <a:latin typeface="Times New Roman" panose="02020603050405020304" pitchFamily="18" charset="0"/>
                <a:cs typeface="Times New Roman" panose="02020603050405020304" pitchFamily="18" charset="0"/>
              </a:rPr>
              <a:t>1</a:t>
            </a:r>
            <a:endParaRPr lang="en-US" sz="1000" b="0" noProof="0" dirty="0">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899" y="1258265"/>
            <a:ext cx="8458201" cy="4149586"/>
          </a:xfrm>
        </p:spPr>
        <p:txBody>
          <a:bodyPr vert="horz" lIns="91440" tIns="45720" rIns="91440" bIns="45720" rtlCol="0">
            <a:noAutofit/>
          </a:bodyPr>
          <a:lstStyle/>
          <a:p>
            <a:pPr marL="292735" indent="-292735">
              <a:spcBef>
                <a:spcPts val="1000"/>
              </a:spcBef>
              <a:spcAft>
                <a:spcPts val="0"/>
              </a:spcAft>
              <a:buFont typeface="Arial" panose="020B0604020202020204" pitchFamily="34" charset="0"/>
              <a:buChar char="•"/>
            </a:pPr>
            <a:r>
              <a:rPr lang="en-US" altLang="en-US" sz="2400" noProof="0" dirty="0">
                <a:solidFill>
                  <a:schemeClr val="tx1"/>
                </a:solidFill>
                <a:latin typeface="Times New Roman" panose="02020603050405020304" pitchFamily="18" charset="0"/>
                <a:cs typeface="Times New Roman" panose="02020603050405020304" pitchFamily="18" charset="0"/>
              </a:rPr>
              <a:t>Step 1. Identify all design classes that correspond to the problem domain.</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2735" indent="-292735">
              <a:spcBef>
                <a:spcPts val="1000"/>
              </a:spcBef>
              <a:spcAft>
                <a:spcPts val="0"/>
              </a:spcAft>
              <a:buFont typeface="Arial" panose="020B0604020202020204" pitchFamily="34" charset="0"/>
              <a:buChar char="•"/>
            </a:pPr>
            <a:r>
              <a:rPr lang="en-US" altLang="en-US" sz="2400" noProof="0" dirty="0">
                <a:solidFill>
                  <a:schemeClr val="tx1"/>
                </a:solidFill>
                <a:latin typeface="Times New Roman" panose="02020603050405020304" pitchFamily="18" charset="0"/>
                <a:cs typeface="Times New Roman" panose="02020603050405020304" pitchFamily="18" charset="0"/>
              </a:rPr>
              <a:t>Step 2. Identify all design classes that correspond to the infrastructure domain.</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2735" indent="-292735">
              <a:spcBef>
                <a:spcPts val="1000"/>
              </a:spcBef>
              <a:spcAft>
                <a:spcPts val="0"/>
              </a:spcAft>
              <a:buFont typeface="Arial" panose="020B0604020202020204" pitchFamily="34" charset="0"/>
              <a:buChar char="•"/>
            </a:pPr>
            <a:r>
              <a:rPr lang="en-US" altLang="en-US" sz="2400" noProof="0" dirty="0">
                <a:solidFill>
                  <a:schemeClr val="tx1"/>
                </a:solidFill>
                <a:latin typeface="Times New Roman" panose="02020603050405020304" pitchFamily="18" charset="0"/>
                <a:cs typeface="Times New Roman" panose="02020603050405020304" pitchFamily="18" charset="0"/>
              </a:rPr>
              <a:t>Step 3. Elaborate all design classes that are not acquired as reusable components.</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2735" indent="-292735">
              <a:spcBef>
                <a:spcPts val="1000"/>
              </a:spcBef>
              <a:spcAft>
                <a:spcPts val="0"/>
              </a:spcAft>
              <a:buFont typeface="Arial" panose="020B0604020202020204" pitchFamily="34" charset="0"/>
              <a:buChar char="•"/>
            </a:pPr>
            <a:r>
              <a:rPr lang="en-US" altLang="en-US" sz="2400" noProof="0" dirty="0">
                <a:solidFill>
                  <a:schemeClr val="tx1"/>
                </a:solidFill>
                <a:latin typeface="Times New Roman" panose="02020603050405020304" pitchFamily="18" charset="0"/>
                <a:cs typeface="Times New Roman" panose="02020603050405020304" pitchFamily="18" charset="0"/>
              </a:rPr>
              <a:t>Step 3a. Specify message details when classes or component collaborate.</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2735" indent="-292735">
              <a:spcBef>
                <a:spcPts val="1000"/>
              </a:spcBef>
              <a:spcAft>
                <a:spcPts val="0"/>
              </a:spcAft>
              <a:buFont typeface="Arial" panose="020B0604020202020204" pitchFamily="34" charset="0"/>
              <a:buChar char="•"/>
            </a:pPr>
            <a:r>
              <a:rPr lang="en-US" altLang="en-US" sz="2400" noProof="0" dirty="0">
                <a:solidFill>
                  <a:schemeClr val="tx1"/>
                </a:solidFill>
                <a:latin typeface="Times New Roman" panose="02020603050405020304" pitchFamily="18" charset="0"/>
                <a:cs typeface="Times New Roman" panose="02020603050405020304" pitchFamily="18" charset="0"/>
              </a:rPr>
              <a:t>Step 3b. Identify appropriate interfaces for each component.</a:t>
            </a:r>
            <a:endParaRPr lang="en-US" altLang="en-US" sz="2400" b="1" noProof="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highlight>
                  <a:srgbClr val="FFFF00"/>
                </a:highlight>
                <a:latin typeface="Times New Roman" panose="02020603050405020304" pitchFamily="18" charset="0"/>
                <a:cs typeface="Times New Roman" panose="02020603050405020304" pitchFamily="18" charset="0"/>
              </a:rPr>
              <a:t>Component-Level Design </a:t>
            </a:r>
            <a:r>
              <a:rPr lang="en-US" sz="1000" b="0" noProof="0" dirty="0">
                <a:highlight>
                  <a:srgbClr val="FFFF00"/>
                </a:highlight>
                <a:latin typeface="Times New Roman" panose="02020603050405020304" pitchFamily="18" charset="0"/>
                <a:cs typeface="Times New Roman" panose="02020603050405020304" pitchFamily="18" charset="0"/>
              </a:rPr>
              <a:t>2    </a:t>
            </a:r>
            <a:r>
              <a:rPr lang="zh-CN" altLang="en-US" sz="1000" b="0" noProof="0" dirty="0">
                <a:highlight>
                  <a:srgbClr val="FFFF00"/>
                </a:highlight>
                <a:latin typeface="Times New Roman" panose="02020603050405020304" pitchFamily="18" charset="0"/>
                <a:cs typeface="Times New Roman" panose="02020603050405020304" pitchFamily="18" charset="0"/>
              </a:rPr>
              <a:t>略讲</a:t>
            </a:r>
            <a:endParaRPr lang="zh-CN" altLang="en-US" sz="1000" b="0" noProof="0" dirty="0">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76708"/>
            <a:ext cx="8458200" cy="4878029"/>
          </a:xfrm>
        </p:spPr>
        <p:txBody>
          <a:bodyPr vert="horz" lIns="91440" tIns="45720" rIns="91440" bIns="45720" rtlCol="0">
            <a:noAutofit/>
          </a:bodyPr>
          <a:lstStyle/>
          <a:p>
            <a:pPr marL="292735" indent="-292735">
              <a:lnSpc>
                <a:spcPct val="90000"/>
              </a:lnSpc>
              <a:spcBef>
                <a:spcPts val="1000"/>
              </a:spcBef>
              <a:spcAft>
                <a:spcPts val="0"/>
              </a:spcAft>
              <a:buFont typeface="Arial" panose="020B0604020202020204" pitchFamily="34" charset="0"/>
              <a:buChar char="•"/>
            </a:pPr>
            <a:r>
              <a:rPr lang="en-US" altLang="en-US" sz="2400" noProof="0" dirty="0">
                <a:solidFill>
                  <a:schemeClr val="tx1"/>
                </a:solidFill>
                <a:latin typeface="Times New Roman" panose="02020603050405020304" pitchFamily="18" charset="0"/>
                <a:cs typeface="Times New Roman" panose="02020603050405020304" pitchFamily="18" charset="0"/>
              </a:rPr>
              <a:t>Step 3c. Elaborate attributes and define data types and data structures required to implement them.</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2735" indent="-292735">
              <a:lnSpc>
                <a:spcPct val="90000"/>
              </a:lnSpc>
              <a:spcBef>
                <a:spcPts val="1000"/>
              </a:spcBef>
              <a:spcAft>
                <a:spcPts val="0"/>
              </a:spcAft>
              <a:buFont typeface="Arial" panose="020B0604020202020204" pitchFamily="34" charset="0"/>
              <a:buChar char="•"/>
            </a:pPr>
            <a:r>
              <a:rPr lang="en-US" altLang="en-US" sz="2400" noProof="0" dirty="0">
                <a:solidFill>
                  <a:schemeClr val="tx1"/>
                </a:solidFill>
                <a:latin typeface="Times New Roman" panose="02020603050405020304" pitchFamily="18" charset="0"/>
                <a:cs typeface="Times New Roman" panose="02020603050405020304" pitchFamily="18" charset="0"/>
              </a:rPr>
              <a:t>Step 3d. Describe processing flow within each operation in detail.</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2735" indent="-292735">
              <a:lnSpc>
                <a:spcPct val="90000"/>
              </a:lnSpc>
              <a:spcBef>
                <a:spcPts val="1000"/>
              </a:spcBef>
              <a:spcAft>
                <a:spcPts val="0"/>
              </a:spcAft>
              <a:buFont typeface="Arial" panose="020B0604020202020204" pitchFamily="34" charset="0"/>
              <a:buChar char="•"/>
            </a:pPr>
            <a:r>
              <a:rPr lang="en-US" altLang="en-US" sz="2400" noProof="0" dirty="0">
                <a:solidFill>
                  <a:schemeClr val="tx1"/>
                </a:solidFill>
                <a:latin typeface="Times New Roman" panose="02020603050405020304" pitchFamily="18" charset="0"/>
                <a:cs typeface="Times New Roman" panose="02020603050405020304" pitchFamily="18" charset="0"/>
              </a:rPr>
              <a:t>Step 4. Describe persistent data sources (databases and files) and identify the classes required to manage them.</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2735" indent="-292735">
              <a:lnSpc>
                <a:spcPct val="90000"/>
              </a:lnSpc>
              <a:spcBef>
                <a:spcPts val="1000"/>
              </a:spcBef>
              <a:spcAft>
                <a:spcPts val="0"/>
              </a:spcAft>
              <a:buFont typeface="Arial" panose="020B0604020202020204" pitchFamily="34" charset="0"/>
              <a:buChar char="•"/>
            </a:pPr>
            <a:r>
              <a:rPr lang="en-US" altLang="en-US" sz="2400" noProof="0" dirty="0">
                <a:solidFill>
                  <a:schemeClr val="tx1"/>
                </a:solidFill>
                <a:latin typeface="Times New Roman" panose="02020603050405020304" pitchFamily="18" charset="0"/>
                <a:cs typeface="Times New Roman" panose="02020603050405020304" pitchFamily="18" charset="0"/>
              </a:rPr>
              <a:t>Step 5. Develop and elaborate behavioral representations for a class or component.</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2735" indent="-292735">
              <a:lnSpc>
                <a:spcPct val="90000"/>
              </a:lnSpc>
              <a:spcBef>
                <a:spcPts val="1000"/>
              </a:spcBef>
              <a:spcAft>
                <a:spcPts val="0"/>
              </a:spcAft>
              <a:buFont typeface="Arial" panose="020B0604020202020204" pitchFamily="34" charset="0"/>
              <a:buChar char="•"/>
            </a:pPr>
            <a:r>
              <a:rPr lang="en-US" altLang="en-US" sz="2400" noProof="0" dirty="0">
                <a:solidFill>
                  <a:schemeClr val="tx1"/>
                </a:solidFill>
                <a:latin typeface="Times New Roman" panose="02020603050405020304" pitchFamily="18" charset="0"/>
                <a:cs typeface="Times New Roman" panose="02020603050405020304" pitchFamily="18" charset="0"/>
              </a:rPr>
              <a:t>Step 6. Elaborate deployment diagrams to provide additional implementation detail.</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292735" indent="-292735">
              <a:lnSpc>
                <a:spcPct val="90000"/>
              </a:lnSpc>
              <a:spcBef>
                <a:spcPts val="1000"/>
              </a:spcBef>
              <a:spcAft>
                <a:spcPts val="0"/>
              </a:spcAft>
              <a:buFont typeface="Arial" panose="020B0604020202020204" pitchFamily="34" charset="0"/>
              <a:buChar char="•"/>
            </a:pPr>
            <a:r>
              <a:rPr lang="en-US" altLang="en-US" sz="2400" noProof="0" dirty="0">
                <a:solidFill>
                  <a:schemeClr val="tx1"/>
                </a:solidFill>
                <a:latin typeface="Times New Roman" panose="02020603050405020304" pitchFamily="18" charset="0"/>
                <a:cs typeface="Times New Roman" panose="02020603050405020304" pitchFamily="18" charset="0"/>
              </a:rPr>
              <a:t>Step 7. Factor every component-level design representation and always consider alternatives.</a:t>
            </a:r>
            <a:endParaRPr lang="en-US" altLang="en-US" sz="2400" noProof="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noProof="0" dirty="0"/>
              <a:t>Essence</a:t>
            </a:r>
            <a:r>
              <a:rPr lang="zh-CN" altLang="en-US" sz="2220" noProof="0" dirty="0"/>
              <a:t>核心关键</a:t>
            </a:r>
            <a:r>
              <a:rPr lang="en-US" sz="3600" noProof="0" dirty="0"/>
              <a:t>of Software Engineering Practice</a:t>
            </a:r>
            <a:endParaRPr lang="en-US" sz="3600" noProof="0" dirty="0"/>
          </a:p>
        </p:txBody>
      </p:sp>
      <p:sp>
        <p:nvSpPr>
          <p:cNvPr id="4" name="Content Placeholder 3"/>
          <p:cNvSpPr>
            <a:spLocks noGrp="1"/>
          </p:cNvSpPr>
          <p:nvPr>
            <p:ph sz="quarter" idx="11"/>
          </p:nvPr>
        </p:nvSpPr>
        <p:spPr/>
        <p:txBody>
          <a:bodyPr vert="horz" lIns="91440" tIns="45720" rIns="91440" bIns="45720" rtlCol="0">
            <a:noAutofit/>
          </a:bodyPr>
          <a:lstStyle/>
          <a:p>
            <a:r>
              <a:rPr lang="en-US" altLang="en-US" sz="2400" noProof="0" dirty="0" err="1">
                <a:solidFill>
                  <a:schemeClr val="tx1"/>
                </a:solidFill>
              </a:rPr>
              <a:t>Polya</a:t>
            </a:r>
            <a:r>
              <a:rPr lang="en-US" altLang="en-US" sz="2400" noProof="0" dirty="0">
                <a:solidFill>
                  <a:schemeClr val="tx1"/>
                </a:solidFill>
              </a:rPr>
              <a:t> suggests:</a:t>
            </a:r>
            <a:endParaRPr lang="en-US" altLang="en-US" sz="2400" noProof="0" dirty="0">
              <a:solidFill>
                <a:schemeClr val="tx1"/>
              </a:solidFill>
            </a:endParaRPr>
          </a:p>
          <a:p>
            <a:pPr marL="403225" lvl="2" indent="-403225">
              <a:spcBef>
                <a:spcPts val="1000"/>
              </a:spcBef>
              <a:spcAft>
                <a:spcPts val="0"/>
              </a:spcAft>
              <a:buFont typeface="+mj-lt"/>
              <a:buAutoNum type="arabicPeriod"/>
            </a:pPr>
            <a:r>
              <a:rPr lang="en-US" altLang="en-US" sz="2400" i="1" noProof="0" dirty="0">
                <a:solidFill>
                  <a:schemeClr val="tx1"/>
                </a:solidFill>
                <a:cs typeface="Nirmala UI" panose="020B0502040204020203" pitchFamily="34" charset="0"/>
              </a:rPr>
              <a:t>Understand the problem</a:t>
            </a:r>
            <a:r>
              <a:rPr lang="en-US" altLang="en-US" sz="2400" noProof="0" dirty="0">
                <a:solidFill>
                  <a:schemeClr val="tx1"/>
                </a:solidFill>
                <a:cs typeface="Nirmala UI" panose="020B0502040204020203" pitchFamily="34" charset="0"/>
              </a:rPr>
              <a:t> (communication and analysis).</a:t>
            </a:r>
            <a:endParaRPr lang="en-US" altLang="en-US" sz="2400" noProof="0" dirty="0">
              <a:solidFill>
                <a:schemeClr val="tx1"/>
              </a:solidFill>
              <a:cs typeface="Nirmala UI" panose="020B0502040204020203" pitchFamily="34" charset="0"/>
            </a:endParaRPr>
          </a:p>
          <a:p>
            <a:pPr marL="403225" lvl="2" indent="-403225">
              <a:spcBef>
                <a:spcPts val="1000"/>
              </a:spcBef>
              <a:spcAft>
                <a:spcPts val="0"/>
              </a:spcAft>
              <a:buFont typeface="+mj-lt"/>
              <a:buAutoNum type="arabicPeriod"/>
            </a:pPr>
            <a:r>
              <a:rPr lang="en-US" altLang="en-US" sz="2400" i="1" noProof="0" dirty="0">
                <a:solidFill>
                  <a:schemeClr val="tx1"/>
                </a:solidFill>
                <a:cs typeface="Nirmala UI" panose="020B0502040204020203" pitchFamily="34" charset="0"/>
              </a:rPr>
              <a:t>Plan a solution</a:t>
            </a:r>
            <a:r>
              <a:rPr lang="en-US" altLang="en-US" sz="2400" noProof="0" dirty="0">
                <a:solidFill>
                  <a:schemeClr val="tx1"/>
                </a:solidFill>
                <a:cs typeface="Nirmala UI" panose="020B0502040204020203" pitchFamily="34" charset="0"/>
              </a:rPr>
              <a:t> (modeling and software design).</a:t>
            </a:r>
            <a:endParaRPr lang="en-US" altLang="en-US" sz="2400" noProof="0" dirty="0">
              <a:solidFill>
                <a:schemeClr val="tx1"/>
              </a:solidFill>
              <a:cs typeface="Nirmala UI" panose="020B0502040204020203" pitchFamily="34" charset="0"/>
            </a:endParaRPr>
          </a:p>
          <a:p>
            <a:pPr marL="403225" lvl="2" indent="-403225">
              <a:spcBef>
                <a:spcPts val="1000"/>
              </a:spcBef>
              <a:spcAft>
                <a:spcPts val="0"/>
              </a:spcAft>
              <a:buFont typeface="+mj-lt"/>
              <a:buAutoNum type="arabicPeriod"/>
            </a:pPr>
            <a:r>
              <a:rPr lang="en-US" altLang="en-US" sz="2400" i="1" noProof="0" dirty="0">
                <a:solidFill>
                  <a:schemeClr val="tx1"/>
                </a:solidFill>
                <a:cs typeface="Nirmala UI" panose="020B0502040204020203" pitchFamily="34" charset="0"/>
              </a:rPr>
              <a:t>Carry out the plan</a:t>
            </a:r>
            <a:r>
              <a:rPr lang="en-US" altLang="en-US" sz="2400" noProof="0" dirty="0">
                <a:solidFill>
                  <a:schemeClr val="tx1"/>
                </a:solidFill>
                <a:cs typeface="Nirmala UI" panose="020B0502040204020203" pitchFamily="34" charset="0"/>
              </a:rPr>
              <a:t> (code generation).</a:t>
            </a:r>
            <a:endParaRPr lang="en-US" altLang="en-US" sz="2400" noProof="0" dirty="0">
              <a:solidFill>
                <a:schemeClr val="tx1"/>
              </a:solidFill>
              <a:cs typeface="Nirmala UI" panose="020B0502040204020203" pitchFamily="34" charset="0"/>
            </a:endParaRPr>
          </a:p>
          <a:p>
            <a:pPr marL="403225" lvl="2" indent="-403225">
              <a:spcBef>
                <a:spcPts val="1000"/>
              </a:spcBef>
              <a:spcAft>
                <a:spcPts val="0"/>
              </a:spcAft>
              <a:buFont typeface="+mj-lt"/>
              <a:buAutoNum type="arabicPeriod"/>
            </a:pPr>
            <a:r>
              <a:rPr lang="en-US" altLang="en-US" sz="2400" i="1" noProof="0" dirty="0">
                <a:solidFill>
                  <a:schemeClr val="tx1"/>
                </a:solidFill>
                <a:cs typeface="Nirmala UI" panose="020B0502040204020203" pitchFamily="34" charset="0"/>
              </a:rPr>
              <a:t>Examine result for accuracy</a:t>
            </a:r>
            <a:r>
              <a:rPr lang="en-US" altLang="en-US" sz="2400" noProof="0" dirty="0">
                <a:solidFill>
                  <a:schemeClr val="tx1"/>
                </a:solidFill>
                <a:cs typeface="Nirmala UI" panose="020B0502040204020203" pitchFamily="34" charset="0"/>
              </a:rPr>
              <a:t> (testing &amp; quality assurance).</a:t>
            </a:r>
            <a:endParaRPr lang="en-US" altLang="en-US" sz="2400" noProof="0" dirty="0">
              <a:solidFill>
                <a:schemeClr val="tx1"/>
              </a:solidFill>
              <a:cs typeface="Nirmala UI" panose="020B0502040204020203" pitchFamily="3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noProof="0" dirty="0">
                <a:latin typeface="Times New Roman" panose="02020603050405020304" pitchFamily="18" charset="0"/>
                <a:cs typeface="Times New Roman" panose="02020603050405020304" pitchFamily="18" charset="0"/>
              </a:rPr>
              <a:t>Chapter 12</a:t>
            </a:r>
            <a:endParaRPr lang="en-US" noProof="0" dirty="0">
              <a:latin typeface="Times New Roman" panose="02020603050405020304" pitchFamily="18" charset="0"/>
              <a:cs typeface="Times New Roman" panose="02020603050405020304" pitchFamily="18" charset="0"/>
            </a:endParaRPr>
          </a:p>
        </p:txBody>
      </p:sp>
      <p:sp>
        <p:nvSpPr>
          <p:cNvPr id="13" name="Subtitle 12"/>
          <p:cNvSpPr>
            <a:spLocks noGrp="1"/>
          </p:cNvSpPr>
          <p:nvPr>
            <p:ph type="subTitle" idx="1"/>
          </p:nvPr>
        </p:nvSpPr>
        <p:spPr/>
        <p:txBody>
          <a:bodyPr/>
          <a:lstStyle/>
          <a:p>
            <a:r>
              <a:rPr lang="en-US" noProof="0" dirty="0">
                <a:latin typeface="Times New Roman" panose="02020603050405020304" pitchFamily="18" charset="0"/>
                <a:cs typeface="Times New Roman" panose="02020603050405020304" pitchFamily="18" charset="0"/>
              </a:rPr>
              <a:t>User Experience Design.</a:t>
            </a:r>
            <a:endParaRPr lang="en-US" noProof="0" dirty="0">
              <a:latin typeface="Times New Roman" panose="02020603050405020304" pitchFamily="18" charset="0"/>
              <a:cs typeface="Times New Roman" panose="02020603050405020304" pitchFamily="18" charset="0"/>
            </a:endParaRPr>
          </a:p>
        </p:txBody>
      </p:sp>
      <p:sp>
        <p:nvSpPr>
          <p:cNvPr id="14" name="Text Placeholder 13"/>
          <p:cNvSpPr>
            <a:spLocks noGrp="1"/>
          </p:cNvSpPr>
          <p:nvPr>
            <p:ph type="body" sz="quarter" idx="10"/>
          </p:nvPr>
        </p:nvSpPr>
        <p:spPr/>
        <p:txBody>
          <a:bodyPr/>
          <a:lstStyle/>
          <a:p>
            <a:r>
              <a:rPr lang="en-US" noProof="0" dirty="0">
                <a:latin typeface="Times New Roman" panose="02020603050405020304" pitchFamily="18" charset="0"/>
                <a:cs typeface="Times New Roman" panose="02020603050405020304" pitchFamily="18" charset="0"/>
              </a:rPr>
              <a:t>Part Two - Modeling.</a:t>
            </a:r>
            <a:endParaRPr lang="en-US" noProof="0" dirty="0">
              <a:latin typeface="Times New Roman" panose="02020603050405020304" pitchFamily="18" charset="0"/>
              <a:cs typeface="Times New Roman" panose="02020603050405020304" pitchFamily="18" charset="0"/>
            </a:endParaRPr>
          </a:p>
        </p:txBody>
      </p:sp>
      <p:pic>
        <p:nvPicPr>
          <p:cNvPr id="4" name="Picture Placeholder 3" descr="Software Engineering-A Practitioner's Approach, Ninth edition by Roger S. Pressman and Bruce R. Maxim"/>
          <p:cNvPicPr>
            <a:picLocks noGrp="1" noChangeAspect="1"/>
          </p:cNvPicPr>
          <p:nvPr>
            <p:ph type="pic" sz="quarter" idx="11"/>
          </p:nvPr>
        </p:nvPicPr>
        <p:blipFill>
          <a:blip r:embed="rId1">
            <a:extLst>
              <a:ext uri="{28A0092B-C50C-407E-A947-70E740481C1C}">
                <a14:useLocalDpi xmlns:a14="http://schemas.microsoft.com/office/drawing/2010/main" val="0"/>
              </a:ext>
            </a:extLst>
          </a:blip>
          <a:srcRect t="2502" b="2502"/>
          <a:stretch>
            <a:fillRect/>
          </a:stretch>
        </p:blipFill>
        <p:spPr>
          <a:xfrm>
            <a:off x="5962835" y="1175021"/>
            <a:ext cx="4229100" cy="4976453"/>
          </a:xfrm>
        </p:spPr>
      </p:pic>
      <p:sp>
        <p:nvSpPr>
          <p:cNvPr id="6" name="Footer Placeholder 5"/>
          <p:cNvSpPr>
            <a:spLocks noGrp="1"/>
          </p:cNvSpPr>
          <p:nvPr>
            <p:ph type="ftr" sz="quarter" idx="12"/>
          </p:nvPr>
        </p:nvSpPr>
        <p:spPr>
          <a:xfrm>
            <a:off x="1524000" y="6478439"/>
            <a:ext cx="9144000" cy="379562"/>
          </a:xfrm>
        </p:spPr>
        <p:txBody>
          <a:bodyPr/>
          <a:lstStyle/>
          <a:p>
            <a:pPr defTabSz="457200">
              <a:spcBef>
                <a:spcPct val="20000"/>
              </a:spcBef>
              <a:defRPr/>
            </a:pPr>
            <a:r>
              <a:rPr lang="en-US" dirty="0">
                <a:latin typeface="Times New Roman" panose="02020603050405020304" pitchFamily="18" charset="0"/>
                <a:cs typeface="Times New Roman" panose="02020603050405020304" pitchFamily="18" charset="0"/>
              </a:rPr>
              <a:t>© 2020 McGraw Hill. All rights reserved. Authorized only for instructor use in the classroom.</a:t>
            </a:r>
            <a:endParaRPr lang="en-US" dirty="0">
              <a:latin typeface="Times New Roman" panose="02020603050405020304" pitchFamily="18" charset="0"/>
              <a:cs typeface="Times New Roman" panose="02020603050405020304" pitchFamily="18" charset="0"/>
            </a:endParaRPr>
          </a:p>
          <a:p>
            <a:pPr defTabSz="457200">
              <a:spcBef>
                <a:spcPct val="20000"/>
              </a:spcBef>
              <a:defRPr/>
            </a:pPr>
            <a:r>
              <a:rPr lang="en-US" dirty="0">
                <a:latin typeface="Times New Roman" panose="02020603050405020304" pitchFamily="18" charset="0"/>
                <a:cs typeface="Times New Roman" panose="02020603050405020304" pitchFamily="18" charset="0"/>
              </a:rPr>
              <a:t>No reproduction or further distribution permitted without the prior written consent of McGraw Hill.</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304800"/>
            <a:ext cx="8283512" cy="678611"/>
          </a:xfrm>
        </p:spPr>
        <p:txBody>
          <a:bodyPr>
            <a:noAutofit/>
          </a:bodyPr>
          <a:lstStyle/>
          <a:p>
            <a:r>
              <a:rPr lang="en-US" sz="4000" noProof="0" dirty="0">
                <a:latin typeface="Times New Roman" panose="02020603050405020304" pitchFamily="18" charset="0"/>
                <a:cs typeface="Times New Roman" panose="02020603050405020304" pitchFamily="18" charset="0"/>
              </a:rPr>
              <a:t>User Experience Design Elements </a:t>
            </a:r>
            <a:r>
              <a:rPr lang="en-US" sz="1000" b="0" noProof="0" dirty="0">
                <a:latin typeface="Times New Roman" panose="02020603050405020304" pitchFamily="18" charset="0"/>
                <a:cs typeface="Times New Roman" panose="02020603050405020304" pitchFamily="18" charset="0"/>
              </a:rPr>
              <a:t>1</a:t>
            </a:r>
            <a:endParaRPr lang="en-US" sz="1000" b="0" noProof="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30988"/>
            <a:ext cx="8283512" cy="4630316"/>
          </a:xfrm>
        </p:spPr>
        <p:txBody>
          <a:bodyPr vert="horz" lIns="91440" tIns="45720" rIns="91440" bIns="45720" rtlCol="0">
            <a:noAutofit/>
          </a:bodyPr>
          <a:lstStyle/>
          <a:p>
            <a:pPr>
              <a:spcBef>
                <a:spcPts val="1000"/>
              </a:spcBef>
              <a:spcAft>
                <a:spcPts val="0"/>
              </a:spcAft>
            </a:pPr>
            <a:r>
              <a:rPr lang="en-US" sz="2000" b="1" i="1" noProof="0" dirty="0">
                <a:latin typeface="Times New Roman" panose="02020603050405020304" pitchFamily="18" charset="0"/>
                <a:cs typeface="Times New Roman" panose="02020603050405020304" pitchFamily="18" charset="0"/>
              </a:rPr>
              <a:t>User experience design </a:t>
            </a:r>
            <a:r>
              <a:rPr lang="en-US" sz="2000" noProof="0" dirty="0">
                <a:latin typeface="Times New Roman" panose="02020603050405020304" pitchFamily="18" charset="0"/>
                <a:cs typeface="Times New Roman" panose="02020603050405020304" pitchFamily="18" charset="0"/>
              </a:rPr>
              <a:t>tries to ensure that no aspect of your software appears the final product without the explicit decision of stakeholders to include it.</a:t>
            </a:r>
            <a:endParaRPr lang="en-US" sz="2000" b="1"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pitchFamily="18" charset="0"/>
                <a:cs typeface="Times New Roman" panose="02020603050405020304" pitchFamily="18" charset="0"/>
              </a:rPr>
              <a:t>Strategy. </a:t>
            </a:r>
            <a:r>
              <a:rPr lang="en-US" sz="2000" noProof="0" dirty="0">
                <a:latin typeface="Times New Roman" panose="02020603050405020304" pitchFamily="18" charset="0"/>
                <a:cs typeface="Times New Roman" panose="02020603050405020304" pitchFamily="18" charset="0"/>
              </a:rPr>
              <a:t>Identifies user needs and customer business goals that form the basis for all U </a:t>
            </a:r>
            <a:r>
              <a:rPr lang="en-US" sz="2000" noProof="0" dirty="0">
                <a:latin typeface="Times New Roman" panose="02020603050405020304" pitchFamily="18" charset="0"/>
                <a:cs typeface="Times New Roman" panose="02020603050405020304" pitchFamily="18" charset="0"/>
              </a:rPr>
              <a:t>X design work.</a:t>
            </a:r>
            <a:endParaRPr lang="en-US" sz="20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pitchFamily="18" charset="0"/>
                <a:cs typeface="Times New Roman" panose="02020603050405020304" pitchFamily="18" charset="0"/>
              </a:rPr>
              <a:t>Scope. </a:t>
            </a:r>
            <a:r>
              <a:rPr lang="en-US" sz="2000" noProof="0" dirty="0">
                <a:latin typeface="Times New Roman" panose="02020603050405020304" pitchFamily="18" charset="0"/>
                <a:cs typeface="Times New Roman" panose="02020603050405020304" pitchFamily="18" charset="0"/>
              </a:rPr>
              <a:t>Includes both the functional and content requirements needed to realize a feature set consistent with the project strategy.</a:t>
            </a:r>
            <a:endParaRPr lang="en-US" sz="20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pitchFamily="18" charset="0"/>
                <a:cs typeface="Times New Roman" panose="02020603050405020304" pitchFamily="18" charset="0"/>
              </a:rPr>
              <a:t>Structure. </a:t>
            </a:r>
            <a:r>
              <a:rPr lang="en-US" sz="2000" noProof="0" dirty="0">
                <a:latin typeface="Times New Roman" panose="02020603050405020304" pitchFamily="18" charset="0"/>
                <a:cs typeface="Times New Roman" panose="02020603050405020304" pitchFamily="18" charset="0"/>
              </a:rPr>
              <a:t>Consists of the interaction design [For example, how the system reacts in response to user action] and information architecture.</a:t>
            </a:r>
            <a:endParaRPr lang="en-US" sz="20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pitchFamily="18" charset="0"/>
                <a:cs typeface="Times New Roman" panose="02020603050405020304" pitchFamily="18" charset="0"/>
              </a:rPr>
              <a:t>Skeleton. </a:t>
            </a:r>
            <a:r>
              <a:rPr lang="en-US" sz="2000" noProof="0" dirty="0">
                <a:latin typeface="Times New Roman" panose="02020603050405020304" pitchFamily="18" charset="0"/>
                <a:cs typeface="Times New Roman" panose="02020603050405020304" pitchFamily="18" charset="0"/>
              </a:rPr>
              <a:t>Comprised of three components: information design, interface design, navigation design.</a:t>
            </a:r>
            <a:endParaRPr lang="en-US" sz="20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pitchFamily="18" charset="0"/>
                <a:cs typeface="Times New Roman" panose="02020603050405020304" pitchFamily="18" charset="0"/>
              </a:rPr>
              <a:t>Surface. </a:t>
            </a:r>
            <a:r>
              <a:rPr lang="en-US" sz="2000" noProof="0" dirty="0">
                <a:latin typeface="Times New Roman" panose="02020603050405020304" pitchFamily="18" charset="0"/>
                <a:cs typeface="Times New Roman" panose="02020603050405020304" pitchFamily="18" charset="0"/>
              </a:rPr>
              <a:t>Presents visual design or the appearance of the finished project to its users.</a:t>
            </a:r>
            <a:endParaRPr lang="en-US" sz="20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304800"/>
            <a:ext cx="8283512" cy="678611"/>
          </a:xfrm>
        </p:spPr>
        <p:txBody>
          <a:bodyPr>
            <a:noAutofit/>
          </a:bodyPr>
          <a:lstStyle/>
          <a:p>
            <a:r>
              <a:rPr lang="en-US" sz="4000" noProof="0" dirty="0">
                <a:latin typeface="Times New Roman" panose="02020603050405020304" pitchFamily="18" charset="0"/>
                <a:cs typeface="Times New Roman" panose="02020603050405020304" pitchFamily="18" charset="0"/>
              </a:rPr>
              <a:t>User Interaction Design</a:t>
            </a:r>
            <a:endParaRPr lang="en-US" sz="4000" noProof="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30988"/>
            <a:ext cx="8283512" cy="4630316"/>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sz="2000" b="1" i="1" noProof="0" dirty="0">
                <a:latin typeface="Times New Roman" panose="02020603050405020304" pitchFamily="18" charset="0"/>
                <a:cs typeface="Times New Roman" panose="02020603050405020304" pitchFamily="18" charset="0"/>
              </a:rPr>
              <a:t>Interaction design </a:t>
            </a:r>
            <a:r>
              <a:rPr lang="en-US" sz="2000" noProof="0" dirty="0">
                <a:latin typeface="Times New Roman" panose="02020603050405020304" pitchFamily="18" charset="0"/>
                <a:cs typeface="Times New Roman" panose="02020603050405020304" pitchFamily="18" charset="0"/>
              </a:rPr>
              <a:t>focuses on interface between product and user.</a:t>
            </a:r>
            <a:endParaRPr lang="en-US" sz="20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000" noProof="0" dirty="0">
                <a:latin typeface="Times New Roman" panose="02020603050405020304" pitchFamily="18" charset="0"/>
                <a:cs typeface="Times New Roman" panose="02020603050405020304" pitchFamily="18" charset="0"/>
              </a:rPr>
              <a:t>Modes of user input and output include voice input, computer speech generation, touch input, 3D printed output, immersive augmented reality experiences, and sensor tracking of users.</a:t>
            </a:r>
            <a:endParaRPr lang="en-US" sz="20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000" noProof="0" dirty="0">
                <a:latin typeface="Times New Roman" panose="02020603050405020304" pitchFamily="18" charset="0"/>
                <a:cs typeface="Times New Roman" panose="02020603050405020304" pitchFamily="18" charset="0"/>
              </a:rPr>
              <a:t>User interaction should be defined by the stakeholders in the user stories created to describe how users can accomplish their goals using the software product.</a:t>
            </a:r>
            <a:endParaRPr lang="en-US" sz="20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000" noProof="0" dirty="0">
                <a:highlight>
                  <a:srgbClr val="FFFF00"/>
                </a:highlight>
                <a:latin typeface="Times New Roman" panose="02020603050405020304" pitchFamily="18" charset="0"/>
                <a:cs typeface="Times New Roman" panose="02020603050405020304" pitchFamily="18" charset="0"/>
              </a:rPr>
              <a:t>User interaction design</a:t>
            </a:r>
            <a:r>
              <a:rPr lang="en-US" sz="2000" noProof="0" dirty="0">
                <a:latin typeface="Times New Roman" panose="02020603050405020304" pitchFamily="18" charset="0"/>
                <a:cs typeface="Times New Roman" panose="02020603050405020304" pitchFamily="18" charset="0"/>
              </a:rPr>
              <a:t> should also include a plan for how information should be presented within such a system and how to enable the user to understand that information.</a:t>
            </a:r>
            <a:endParaRPr lang="en-US" sz="20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sz="2000" noProof="0" dirty="0">
                <a:latin typeface="Times New Roman" panose="02020603050405020304" pitchFamily="18" charset="0"/>
                <a:cs typeface="Times New Roman" panose="02020603050405020304" pitchFamily="18" charset="0"/>
              </a:rPr>
              <a:t>It is important to recall that the purpose of the user interface is to present just enough information to help the users decide what their next action should be to </a:t>
            </a:r>
            <a:r>
              <a:rPr lang="en-US" noProof="0" dirty="0">
                <a:latin typeface="Times New Roman" panose="02020603050405020304" pitchFamily="18" charset="0"/>
                <a:cs typeface="Times New Roman" panose="02020603050405020304" pitchFamily="18" charset="0"/>
              </a:rPr>
              <a:t>accomplish their goal and how to perform it.</a:t>
            </a:r>
            <a:endParaRPr lang="en-US"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latin typeface="Times New Roman" panose="02020603050405020304" pitchFamily="18" charset="0"/>
                <a:cs typeface="Times New Roman" panose="02020603050405020304" pitchFamily="18" charset="0"/>
              </a:rPr>
              <a:t>Golden Rule 1: </a:t>
            </a:r>
            <a:r>
              <a:rPr lang="en-US" sz="4000" noProof="0" dirty="0">
                <a:highlight>
                  <a:srgbClr val="FFFF00"/>
                </a:highlight>
                <a:latin typeface="Times New Roman" panose="02020603050405020304" pitchFamily="18" charset="0"/>
                <a:cs typeface="Times New Roman" panose="02020603050405020304" pitchFamily="18" charset="0"/>
              </a:rPr>
              <a:t>Place User in Control</a:t>
            </a:r>
            <a:endParaRPr lang="en-US" sz="4000" noProof="0" dirty="0">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30988"/>
            <a:ext cx="8458200" cy="4630316"/>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defRPr/>
            </a:pPr>
            <a:r>
              <a:rPr lang="en-US" sz="2400" noProof="0" dirty="0">
                <a:latin typeface="Times New Roman" panose="02020603050405020304" pitchFamily="18" charset="0"/>
                <a:ea typeface="MS PGothic" panose="020B0600070205080204" pitchFamily="-128" charset="-128"/>
                <a:cs typeface="Times New Roman" panose="02020603050405020304" pitchFamily="18" charset="0"/>
              </a:rPr>
              <a:t>Define interaction modes in a way that does not force a user into unnecessary or undesired actions. </a:t>
            </a:r>
            <a:endParaRPr lang="en-US" sz="2400" noProof="0" dirty="0">
              <a:latin typeface="Times New Roman" panose="02020603050405020304" pitchFamily="18" charset="0"/>
              <a:ea typeface="MS PGothic" panose="020B0600070205080204" pitchFamily="-128" charset="-128"/>
              <a:cs typeface="Times New Roman" panose="02020603050405020304" pitchFamily="18" charset="0"/>
            </a:endParaRPr>
          </a:p>
          <a:p>
            <a:pPr marL="291465" indent="-291465">
              <a:spcBef>
                <a:spcPts val="1000"/>
              </a:spcBef>
              <a:spcAft>
                <a:spcPts val="0"/>
              </a:spcAft>
              <a:buFont typeface="Arial" panose="020B0604020202020204" pitchFamily="34" charset="0"/>
              <a:buChar char="•"/>
              <a:defRPr/>
            </a:pPr>
            <a:r>
              <a:rPr lang="en-US" sz="2400" noProof="0" dirty="0">
                <a:latin typeface="Times New Roman" panose="02020603050405020304" pitchFamily="18" charset="0"/>
                <a:ea typeface="MS PGothic" panose="020B0600070205080204" pitchFamily="-128" charset="-128"/>
                <a:cs typeface="Times New Roman" panose="02020603050405020304" pitchFamily="18" charset="0"/>
              </a:rPr>
              <a:t>Provide for flexible interaction. </a:t>
            </a:r>
            <a:endParaRPr lang="en-US" sz="2400" noProof="0" dirty="0">
              <a:latin typeface="Times New Roman" panose="02020603050405020304" pitchFamily="18" charset="0"/>
              <a:ea typeface="MS PGothic" panose="020B0600070205080204" pitchFamily="-128" charset="-128"/>
              <a:cs typeface="Times New Roman" panose="02020603050405020304" pitchFamily="18" charset="0"/>
            </a:endParaRPr>
          </a:p>
          <a:p>
            <a:pPr marL="291465" indent="-291465">
              <a:spcBef>
                <a:spcPts val="1000"/>
              </a:spcBef>
              <a:spcAft>
                <a:spcPts val="0"/>
              </a:spcAft>
              <a:buFont typeface="Arial" panose="020B0604020202020204" pitchFamily="34" charset="0"/>
              <a:buChar char="•"/>
              <a:defRPr/>
            </a:pPr>
            <a:r>
              <a:rPr lang="en-US" sz="2400" noProof="0" dirty="0">
                <a:latin typeface="Times New Roman" panose="02020603050405020304" pitchFamily="18" charset="0"/>
                <a:ea typeface="MS PGothic" panose="020B0600070205080204" pitchFamily="-128" charset="-128"/>
                <a:cs typeface="Times New Roman" panose="02020603050405020304" pitchFamily="18" charset="0"/>
              </a:rPr>
              <a:t>Allow user interaction to be interruptible and undoable. </a:t>
            </a:r>
            <a:endParaRPr lang="en-US" sz="2400" noProof="0" dirty="0">
              <a:latin typeface="Times New Roman" panose="02020603050405020304" pitchFamily="18" charset="0"/>
              <a:ea typeface="MS PGothic" panose="020B0600070205080204" pitchFamily="-128" charset="-128"/>
              <a:cs typeface="Times New Roman" panose="02020603050405020304" pitchFamily="18" charset="0"/>
            </a:endParaRPr>
          </a:p>
          <a:p>
            <a:pPr marL="291465" indent="-291465">
              <a:spcBef>
                <a:spcPts val="1000"/>
              </a:spcBef>
              <a:spcAft>
                <a:spcPts val="0"/>
              </a:spcAft>
              <a:buFont typeface="Arial" panose="020B0604020202020204" pitchFamily="34" charset="0"/>
              <a:buChar char="•"/>
              <a:defRPr/>
            </a:pPr>
            <a:r>
              <a:rPr lang="en-US" sz="2400" noProof="0" dirty="0">
                <a:latin typeface="Times New Roman" panose="02020603050405020304" pitchFamily="18" charset="0"/>
                <a:ea typeface="MS PGothic" panose="020B0600070205080204" pitchFamily="-128" charset="-128"/>
                <a:cs typeface="Times New Roman" panose="02020603050405020304" pitchFamily="18" charset="0"/>
              </a:rPr>
              <a:t>Streamline interaction as skill levels advance and allow the interaction to be customized.  </a:t>
            </a:r>
            <a:endParaRPr lang="en-US" sz="2400" noProof="0" dirty="0">
              <a:latin typeface="Times New Roman" panose="02020603050405020304" pitchFamily="18" charset="0"/>
              <a:ea typeface="MS PGothic" panose="020B0600070205080204" pitchFamily="-128" charset="-128"/>
              <a:cs typeface="Times New Roman" panose="02020603050405020304" pitchFamily="18" charset="0"/>
            </a:endParaRPr>
          </a:p>
          <a:p>
            <a:pPr marL="291465" indent="-291465">
              <a:spcBef>
                <a:spcPts val="1000"/>
              </a:spcBef>
              <a:spcAft>
                <a:spcPts val="0"/>
              </a:spcAft>
              <a:buFont typeface="Arial" panose="020B0604020202020204" pitchFamily="34" charset="0"/>
              <a:buChar char="•"/>
              <a:defRPr/>
            </a:pPr>
            <a:r>
              <a:rPr lang="en-US" sz="2400" noProof="0" dirty="0">
                <a:latin typeface="Times New Roman" panose="02020603050405020304" pitchFamily="18" charset="0"/>
                <a:ea typeface="MS PGothic" panose="020B0600070205080204" pitchFamily="-128" charset="-128"/>
                <a:cs typeface="Times New Roman" panose="02020603050405020304" pitchFamily="18" charset="0"/>
              </a:rPr>
              <a:t>Hide technical internals from the casual user. </a:t>
            </a:r>
            <a:endParaRPr lang="en-US" sz="2400" noProof="0" dirty="0">
              <a:latin typeface="Times New Roman" panose="02020603050405020304" pitchFamily="18" charset="0"/>
              <a:ea typeface="MS PGothic" panose="020B0600070205080204" pitchFamily="-128" charset="-128"/>
              <a:cs typeface="Times New Roman" panose="02020603050405020304" pitchFamily="18" charset="0"/>
            </a:endParaRPr>
          </a:p>
          <a:p>
            <a:pPr marL="291465" indent="-291465">
              <a:spcBef>
                <a:spcPts val="1000"/>
              </a:spcBef>
              <a:spcAft>
                <a:spcPts val="0"/>
              </a:spcAft>
              <a:buFont typeface="Arial" panose="020B0604020202020204" pitchFamily="34" charset="0"/>
              <a:buChar char="•"/>
              <a:defRPr/>
            </a:pPr>
            <a:r>
              <a:rPr lang="en-US" sz="2400" noProof="0" dirty="0">
                <a:latin typeface="Times New Roman" panose="02020603050405020304" pitchFamily="18" charset="0"/>
                <a:ea typeface="MS PGothic" panose="020B0600070205080204" pitchFamily="-128" charset="-128"/>
                <a:cs typeface="Times New Roman" panose="02020603050405020304" pitchFamily="18" charset="0"/>
              </a:rPr>
              <a:t>Design for direct interaction with screen objects. </a:t>
            </a:r>
            <a:endParaRPr lang="en-US"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370114"/>
            <a:ext cx="8283512" cy="1079863"/>
          </a:xfrm>
        </p:spPr>
        <p:txBody>
          <a:bodyPr>
            <a:noAutofit/>
          </a:bodyPr>
          <a:lstStyle/>
          <a:p>
            <a:r>
              <a:rPr lang="en-US" sz="4000" noProof="0" dirty="0">
                <a:latin typeface="Times New Roman" panose="02020603050405020304" pitchFamily="18" charset="0"/>
                <a:cs typeface="Times New Roman" panose="02020603050405020304" pitchFamily="18" charset="0"/>
              </a:rPr>
              <a:t>Golden Rule 2: </a:t>
            </a:r>
            <a:r>
              <a:rPr lang="en-US" sz="4000" noProof="0" dirty="0">
                <a:highlight>
                  <a:srgbClr val="FFFF00"/>
                </a:highlight>
                <a:latin typeface="Times New Roman" panose="02020603050405020304" pitchFamily="18" charset="0"/>
                <a:cs typeface="Times New Roman" panose="02020603050405020304" pitchFamily="18" charset="0"/>
              </a:rPr>
              <a:t>Reduce User’s Memory Load</a:t>
            </a:r>
            <a:endParaRPr lang="en-US" sz="4000" noProof="0" dirty="0">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609815"/>
            <a:ext cx="8228648" cy="3589206"/>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defRPr/>
            </a:pPr>
            <a:r>
              <a:rPr lang="en-US" sz="2400" noProof="0" dirty="0">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rPr>
              <a:t>Reduce demand on short-term memory. </a:t>
            </a:r>
            <a:endParaRPr lang="en-US" sz="2400" noProof="0" dirty="0">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endParaRPr>
          </a:p>
          <a:p>
            <a:pPr marL="291465" indent="-291465">
              <a:spcBef>
                <a:spcPts val="1000"/>
              </a:spcBef>
              <a:spcAft>
                <a:spcPts val="0"/>
              </a:spcAft>
              <a:buFont typeface="Arial" panose="020B0604020202020204" pitchFamily="34" charset="0"/>
              <a:buChar char="•"/>
              <a:defRPr/>
            </a:pPr>
            <a:r>
              <a:rPr lang="en-US" sz="2400" noProof="0" dirty="0">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rPr>
              <a:t>Establish meaningful defaults.  </a:t>
            </a:r>
            <a:endParaRPr lang="en-US" sz="2400" noProof="0" dirty="0">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endParaRPr>
          </a:p>
          <a:p>
            <a:pPr marL="291465" indent="-291465">
              <a:spcBef>
                <a:spcPts val="1000"/>
              </a:spcBef>
              <a:spcAft>
                <a:spcPts val="0"/>
              </a:spcAft>
              <a:buFont typeface="Arial" panose="020B0604020202020204" pitchFamily="34" charset="0"/>
              <a:buChar char="•"/>
              <a:defRPr/>
            </a:pPr>
            <a:r>
              <a:rPr lang="en-US" sz="2400" noProof="0" dirty="0">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rPr>
              <a:t>Define shortcuts that are intuitive. </a:t>
            </a:r>
            <a:endParaRPr lang="en-US" sz="2400" noProof="0" dirty="0">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endParaRPr>
          </a:p>
          <a:p>
            <a:pPr marL="291465" indent="-291465">
              <a:spcBef>
                <a:spcPts val="1000"/>
              </a:spcBef>
              <a:spcAft>
                <a:spcPts val="0"/>
              </a:spcAft>
              <a:buFont typeface="Arial" panose="020B0604020202020204" pitchFamily="34" charset="0"/>
              <a:buChar char="•"/>
              <a:defRPr/>
            </a:pPr>
            <a:r>
              <a:rPr lang="en-US" sz="2400" noProof="0" dirty="0">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rPr>
              <a:t>The visual layout of the interface should be based on a real-world metaphor. </a:t>
            </a:r>
            <a:endParaRPr lang="en-US" sz="2400" noProof="0" dirty="0">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endParaRPr>
          </a:p>
          <a:p>
            <a:pPr marL="291465" indent="-291465">
              <a:spcBef>
                <a:spcPts val="1000"/>
              </a:spcBef>
              <a:spcAft>
                <a:spcPts val="0"/>
              </a:spcAft>
              <a:buFont typeface="Arial" panose="020B0604020202020204" pitchFamily="34" charset="0"/>
              <a:buChar char="•"/>
              <a:defRPr/>
            </a:pPr>
            <a:r>
              <a:rPr lang="en-US" sz="2400" noProof="0" dirty="0">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rPr>
              <a:t>Disclose information in a progressive fashion.</a:t>
            </a:r>
            <a:endParaRPr lang="en-US" sz="2400" noProof="0" dirty="0">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048" y="357052"/>
            <a:ext cx="8246364" cy="1109070"/>
          </a:xfrm>
        </p:spPr>
        <p:txBody>
          <a:bodyPr>
            <a:noAutofit/>
          </a:bodyPr>
          <a:lstStyle/>
          <a:p>
            <a:r>
              <a:rPr lang="en-US" sz="4000" noProof="0" dirty="0">
                <a:latin typeface="Times New Roman" panose="02020603050405020304" pitchFamily="18" charset="0"/>
                <a:cs typeface="Times New Roman" panose="02020603050405020304" pitchFamily="18" charset="0"/>
              </a:rPr>
              <a:t>Golden Rule 3: </a:t>
            </a:r>
            <a:r>
              <a:rPr lang="en-US" sz="4000" noProof="0" dirty="0">
                <a:highlight>
                  <a:srgbClr val="FFFF00"/>
                </a:highlight>
                <a:latin typeface="Times New Roman" panose="02020603050405020304" pitchFamily="18" charset="0"/>
                <a:cs typeface="Times New Roman" panose="02020603050405020304" pitchFamily="18" charset="0"/>
              </a:rPr>
              <a:t>Make Interface Consistent</a:t>
            </a:r>
            <a:endParaRPr lang="en-US" sz="4000" noProof="0" dirty="0">
              <a:highlight>
                <a:srgbClr val="FFFF00"/>
              </a:highligh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904048" y="1614168"/>
            <a:ext cx="8246364" cy="2570301"/>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defRPr/>
            </a:pPr>
            <a:r>
              <a:rPr lang="en-US" sz="2400" noProof="0" dirty="0">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rPr>
              <a:t>Allow the user to put the current task into a meaningful context. </a:t>
            </a:r>
            <a:endParaRPr lang="en-US" sz="2400" noProof="0" dirty="0">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endParaRPr>
          </a:p>
          <a:p>
            <a:pPr marL="291465" indent="-291465">
              <a:spcBef>
                <a:spcPts val="1000"/>
              </a:spcBef>
              <a:spcAft>
                <a:spcPts val="0"/>
              </a:spcAft>
              <a:buFont typeface="Arial" panose="020B0604020202020204" pitchFamily="34" charset="0"/>
              <a:buChar char="•"/>
              <a:defRPr/>
            </a:pPr>
            <a:r>
              <a:rPr lang="en-US" sz="2400" noProof="0" dirty="0">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rPr>
              <a:t>Maintain consistency across a family of applications. </a:t>
            </a:r>
            <a:endParaRPr lang="en-US" sz="2400" noProof="0" dirty="0">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endParaRPr>
          </a:p>
          <a:p>
            <a:pPr marL="291465" indent="-291465">
              <a:spcBef>
                <a:spcPts val="1000"/>
              </a:spcBef>
              <a:spcAft>
                <a:spcPts val="0"/>
              </a:spcAft>
              <a:buFont typeface="Arial" panose="020B0604020202020204" pitchFamily="34" charset="0"/>
              <a:buChar char="•"/>
              <a:defRPr/>
            </a:pPr>
            <a:r>
              <a:rPr lang="en-US" sz="2400" noProof="0" dirty="0">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rPr>
              <a:t>If past interactive models have created user expectations, do not make changes unless there is a compelling reason to do so. </a:t>
            </a:r>
            <a:endParaRPr lang="en-US" sz="2400" noProof="0" dirty="0">
              <a:effectLst>
                <a:outerShdw blurRad="38100" dist="38100" dir="2700000" algn="tl">
                  <a:srgbClr val="FFFFFF"/>
                </a:outerShdw>
              </a:effectLst>
              <a:latin typeface="Times New Roman" panose="02020603050405020304" pitchFamily="18" charset="0"/>
              <a:ea typeface="MS PGothic" panose="020B0600070205080204" pitchFamily="-128" charset="-128"/>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highlight>
                  <a:srgbClr val="FFFF00"/>
                </a:highlight>
                <a:latin typeface="Times New Roman" panose="02020603050405020304" pitchFamily="18" charset="0"/>
                <a:cs typeface="Times New Roman" panose="02020603050405020304" pitchFamily="18" charset="0"/>
              </a:rPr>
              <a:t>User Experience Design Elements </a:t>
            </a:r>
            <a:r>
              <a:rPr lang="en-US" sz="1000" b="0" noProof="0" dirty="0">
                <a:highlight>
                  <a:srgbClr val="FFFF00"/>
                </a:highlight>
                <a:latin typeface="Times New Roman" panose="02020603050405020304" pitchFamily="18" charset="0"/>
                <a:cs typeface="Times New Roman" panose="02020603050405020304" pitchFamily="18" charset="0"/>
              </a:rPr>
              <a:t>2</a:t>
            </a:r>
            <a:endParaRPr lang="en-US" sz="1000" b="0" noProof="0" dirty="0">
              <a:highlight>
                <a:srgbClr val="FFFF00"/>
              </a:highlight>
              <a:latin typeface="Times New Roman" panose="02020603050405020304" pitchFamily="18" charset="0"/>
              <a:cs typeface="Times New Roman" panose="02020603050405020304" pitchFamily="18" charset="0"/>
            </a:endParaRPr>
          </a:p>
        </p:txBody>
      </p:sp>
      <p:pic>
        <p:nvPicPr>
          <p:cNvPr id="5" name="Picture 4" descr="An illustration displays user experience design elements. "/>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73913" y="1340793"/>
            <a:ext cx="6348682" cy="4594443"/>
          </a:xfrm>
          <a:prstGeom prst="rect">
            <a:avLst/>
          </a:prstGeom>
        </p:spPr>
      </p:pic>
      <p:sp>
        <p:nvSpPr>
          <p:cNvPr id="6" name="Text Placeholder 5"/>
          <p:cNvSpPr>
            <a:spLocks noGrp="1"/>
          </p:cNvSpPr>
          <p:nvPr>
            <p:ph type="body" sz="quarter" idx="12"/>
          </p:nvPr>
        </p:nvSpPr>
        <p:spPr>
          <a:xfrm>
            <a:off x="4238171" y="6292618"/>
            <a:ext cx="3060265" cy="222482"/>
          </a:xfrm>
        </p:spPr>
        <p:txBody>
          <a:bodyPr/>
          <a:lstStyle/>
          <a:p>
            <a:r>
              <a:rPr lang="en-US" sz="1200" noProof="0" dirty="0">
                <a:latin typeface="Times New Roman" panose="02020603050405020304" pitchFamily="18" charset="0"/>
                <a:cs typeface="Times New Roman" panose="02020603050405020304" pitchFamily="18" charset="0"/>
                <a:hlinkClick r:id="rId2" action="ppaction://hlinksldjump"/>
              </a:rPr>
              <a:t>Access the text alternative for slide images.</a:t>
            </a:r>
            <a:endParaRPr lang="en-US" sz="1200" noProof="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noProof="0" dirty="0">
                <a:solidFill>
                  <a:schemeClr val="bg1"/>
                </a:solidFill>
              </a:rPr>
              <a:t>Chapter 15</a:t>
            </a:r>
            <a:endParaRPr lang="en-US" noProof="0" dirty="0">
              <a:solidFill>
                <a:schemeClr val="bg1"/>
              </a:solidFill>
            </a:endParaRPr>
          </a:p>
        </p:txBody>
      </p:sp>
      <p:sp>
        <p:nvSpPr>
          <p:cNvPr id="13" name="Subtitle 12"/>
          <p:cNvSpPr>
            <a:spLocks noGrp="1"/>
          </p:cNvSpPr>
          <p:nvPr>
            <p:ph type="subTitle" idx="1"/>
          </p:nvPr>
        </p:nvSpPr>
        <p:spPr/>
        <p:txBody>
          <a:bodyPr/>
          <a:lstStyle/>
          <a:p>
            <a:r>
              <a:rPr lang="en-US" noProof="0" dirty="0"/>
              <a:t>Quality Concepts</a:t>
            </a:r>
            <a:endParaRPr lang="en-US" noProof="0" dirty="0"/>
          </a:p>
        </p:txBody>
      </p:sp>
      <p:sp>
        <p:nvSpPr>
          <p:cNvPr id="14" name="Text Placeholder 13"/>
          <p:cNvSpPr>
            <a:spLocks noGrp="1"/>
          </p:cNvSpPr>
          <p:nvPr>
            <p:ph type="body" sz="quarter" idx="10"/>
          </p:nvPr>
        </p:nvSpPr>
        <p:spPr/>
        <p:txBody>
          <a:bodyPr/>
          <a:lstStyle/>
          <a:p>
            <a:r>
              <a:rPr lang="en-US" noProof="0" dirty="0"/>
              <a:t>Part Three – Quality and Security</a:t>
            </a:r>
            <a:endParaRPr lang="en-US" noProof="0" dirty="0">
              <a:solidFill>
                <a:schemeClr val="tx1"/>
              </a:solidFill>
            </a:endParaRPr>
          </a:p>
        </p:txBody>
      </p:sp>
      <p:sp>
        <p:nvSpPr>
          <p:cNvPr id="6" name="Footer Placeholder 5"/>
          <p:cNvSpPr>
            <a:spLocks noGrp="1"/>
          </p:cNvSpPr>
          <p:nvPr>
            <p:ph type="ftr" sz="quarter" idx="12"/>
          </p:nvPr>
        </p:nvSpPr>
        <p:spPr>
          <a:xfrm>
            <a:off x="1524000" y="6478439"/>
            <a:ext cx="9144000" cy="379562"/>
          </a:xfrm>
        </p:spPr>
        <p:txBody>
          <a:bodyPr/>
          <a:lstStyle/>
          <a:p>
            <a:pPr defTabSz="457200">
              <a:spcBef>
                <a:spcPct val="20000"/>
              </a:spcBef>
              <a:defRPr/>
            </a:pPr>
            <a:r>
              <a:rPr lang="en-US" dirty="0">
                <a:latin typeface="Times New Roman" panose="02020603050405020304" pitchFamily="18" charset="0"/>
                <a:cs typeface="Times New Roman" panose="02020603050405020304" pitchFamily="18" charset="0"/>
              </a:rPr>
              <a:t>© 2020 McGraw Hill. All rights reserved. Authorized only for instructor use in the classroom.</a:t>
            </a:r>
            <a:endParaRPr lang="en-US" dirty="0">
              <a:latin typeface="Times New Roman" panose="02020603050405020304" pitchFamily="18" charset="0"/>
              <a:cs typeface="Times New Roman" panose="02020603050405020304" pitchFamily="18" charset="0"/>
            </a:endParaRPr>
          </a:p>
          <a:p>
            <a:pPr defTabSz="457200">
              <a:spcBef>
                <a:spcPct val="20000"/>
              </a:spcBef>
              <a:defRPr/>
            </a:pPr>
            <a:r>
              <a:rPr lang="en-US" dirty="0">
                <a:latin typeface="Times New Roman" panose="02020603050405020304" pitchFamily="18" charset="0"/>
                <a:cs typeface="Times New Roman" panose="02020603050405020304" pitchFamily="18" charset="0"/>
              </a:rPr>
              <a:t>No reproduction or further distribution permitted without the prior written consent of McGraw Hill.</a:t>
            </a:r>
            <a:endParaRPr lang="en-US" dirty="0">
              <a:latin typeface="Times New Roman" panose="02020603050405020304" pitchFamily="18" charset="0"/>
              <a:cs typeface="Times New Roman" panose="02020603050405020304" pitchFamily="18" charset="0"/>
            </a:endParaRPr>
          </a:p>
        </p:txBody>
      </p:sp>
      <p:pic>
        <p:nvPicPr>
          <p:cNvPr id="4" name="Picture Placeholder 3" descr="Software Engineering-A Practitioner's Approach, Ninth edition by Roger S. Pressman and Bruce R. Maxim."/>
          <p:cNvPicPr>
            <a:picLocks noGrp="1" noChangeAspect="1"/>
          </p:cNvPicPr>
          <p:nvPr>
            <p:ph type="pic" sz="quarter" idx="11"/>
          </p:nvPr>
        </p:nvPicPr>
        <p:blipFill>
          <a:blip r:embed="rId1">
            <a:extLst>
              <a:ext uri="{28A0092B-C50C-407E-A947-70E740481C1C}">
                <a14:useLocalDpi xmlns:a14="http://schemas.microsoft.com/office/drawing/2010/main" val="0"/>
              </a:ext>
            </a:extLst>
          </a:blip>
          <a:srcRect t="2502" b="2502"/>
          <a:stretch>
            <a:fillRect/>
          </a:stretch>
        </p:blipFill>
        <p:spPr>
          <a:xfrm>
            <a:off x="5962835" y="1175021"/>
            <a:ext cx="4229100" cy="4976453"/>
          </a:xfr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solidFill>
                  <a:schemeClr val="tx1"/>
                </a:solidFill>
                <a:highlight>
                  <a:srgbClr val="FFFF00"/>
                </a:highlight>
              </a:rPr>
              <a:t>What is Quality?</a:t>
            </a:r>
            <a:endParaRPr lang="en-US" sz="4000" noProof="0" dirty="0">
              <a:solidFill>
                <a:schemeClr val="tx1"/>
              </a:solidFill>
              <a:highlight>
                <a:srgbClr val="FFFF00"/>
              </a:highlight>
            </a:endParaRPr>
          </a:p>
        </p:txBody>
      </p:sp>
      <p:sp>
        <p:nvSpPr>
          <p:cNvPr id="4" name="Content Placeholder 3"/>
          <p:cNvSpPr>
            <a:spLocks noGrp="1"/>
          </p:cNvSpPr>
          <p:nvPr>
            <p:ph sz="quarter" idx="11"/>
          </p:nvPr>
        </p:nvSpPr>
        <p:spPr/>
        <p:txBody>
          <a:bodyPr vert="horz" lIns="91440" tIns="45720" rIns="91440" bIns="45720" rtlCol="0">
            <a:noAutofit/>
          </a:bodyPr>
          <a:lstStyle/>
          <a:p>
            <a:pPr>
              <a:spcBef>
                <a:spcPts val="300"/>
              </a:spcBef>
            </a:pPr>
            <a:r>
              <a:rPr lang="en-US" altLang="en-US" sz="2400" noProof="0" dirty="0">
                <a:solidFill>
                  <a:schemeClr val="tx1"/>
                </a:solidFill>
              </a:rPr>
              <a:t>The </a:t>
            </a:r>
            <a:r>
              <a:rPr lang="en-US" altLang="en-US" sz="2400" i="1" noProof="0" dirty="0">
                <a:solidFill>
                  <a:schemeClr val="tx1"/>
                </a:solidFill>
              </a:rPr>
              <a:t>American Heritage Dictionary</a:t>
            </a:r>
            <a:r>
              <a:rPr lang="en-US" altLang="en-US" sz="2400" noProof="0" dirty="0">
                <a:solidFill>
                  <a:schemeClr val="tx1"/>
                </a:solidFill>
              </a:rPr>
              <a:t> defines </a:t>
            </a:r>
            <a:r>
              <a:rPr lang="en-US" altLang="en-US" sz="2400" i="1" noProof="0" dirty="0">
                <a:solidFill>
                  <a:schemeClr val="tx1"/>
                </a:solidFill>
              </a:rPr>
              <a:t>quality</a:t>
            </a:r>
            <a:r>
              <a:rPr lang="en-US" altLang="en-US" sz="2400" noProof="0" dirty="0">
                <a:solidFill>
                  <a:schemeClr val="tx1"/>
                </a:solidFill>
              </a:rPr>
              <a:t> as “a characteristic or attribute of something.” </a:t>
            </a:r>
            <a:endParaRPr lang="en-US" altLang="en-US" sz="2400" noProof="0" dirty="0">
              <a:solidFill>
                <a:schemeClr val="tx1"/>
              </a:solidFill>
            </a:endParaRPr>
          </a:p>
          <a:p>
            <a:pPr>
              <a:spcBef>
                <a:spcPts val="300"/>
              </a:spcBef>
            </a:pPr>
            <a:r>
              <a:rPr lang="en-US" altLang="en-US" sz="2400" noProof="0" dirty="0">
                <a:solidFill>
                  <a:schemeClr val="tx1"/>
                </a:solidFill>
              </a:rPr>
              <a:t>For software, three kinds of quality may be encountered: </a:t>
            </a:r>
            <a:endParaRPr lang="en-US" altLang="en-US" sz="2400" noProof="0" dirty="0">
              <a:solidFill>
                <a:schemeClr val="tx1"/>
              </a:solidFill>
            </a:endParaRPr>
          </a:p>
          <a:p>
            <a:pPr marL="291465" lvl="1" indent="-291465">
              <a:lnSpc>
                <a:spcPct val="90000"/>
              </a:lnSpc>
              <a:spcBef>
                <a:spcPts val="1000"/>
              </a:spcBef>
              <a:spcAft>
                <a:spcPts val="0"/>
              </a:spcAft>
            </a:pPr>
            <a:r>
              <a:rPr lang="en-US" altLang="en-US" sz="2400" b="1" noProof="0" dirty="0">
                <a:solidFill>
                  <a:schemeClr val="tx1"/>
                </a:solidFill>
              </a:rPr>
              <a:t>Quality of design </a:t>
            </a:r>
            <a:r>
              <a:rPr lang="en-US" altLang="en-US" sz="2400" noProof="0" dirty="0">
                <a:solidFill>
                  <a:schemeClr val="tx1"/>
                </a:solidFill>
              </a:rPr>
              <a:t>encompasses requirements, specifications, and the design of the system. </a:t>
            </a:r>
            <a:endParaRPr lang="en-US" altLang="en-US" sz="2400" noProof="0" dirty="0">
              <a:solidFill>
                <a:schemeClr val="tx1"/>
              </a:solidFill>
            </a:endParaRPr>
          </a:p>
          <a:p>
            <a:pPr marL="291465" lvl="1" indent="-291465">
              <a:lnSpc>
                <a:spcPct val="90000"/>
              </a:lnSpc>
              <a:spcBef>
                <a:spcPts val="1000"/>
              </a:spcBef>
              <a:spcAft>
                <a:spcPts val="0"/>
              </a:spcAft>
            </a:pPr>
            <a:r>
              <a:rPr lang="en-US" altLang="en-US" sz="2400" b="1" noProof="0" dirty="0">
                <a:solidFill>
                  <a:schemeClr val="tx1"/>
                </a:solidFill>
              </a:rPr>
              <a:t>Quality of conformance </a:t>
            </a:r>
            <a:r>
              <a:rPr lang="en-US" altLang="en-US" sz="2400" noProof="0" dirty="0">
                <a:solidFill>
                  <a:schemeClr val="tx1"/>
                </a:solidFill>
              </a:rPr>
              <a:t>is an issue focused primarily on implementation.</a:t>
            </a:r>
            <a:endParaRPr lang="en-US" altLang="en-US" sz="2400" noProof="0" dirty="0">
              <a:solidFill>
                <a:schemeClr val="tx1"/>
              </a:solidFill>
            </a:endParaRPr>
          </a:p>
          <a:p>
            <a:pPr marL="291465" lvl="1" indent="-291465">
              <a:lnSpc>
                <a:spcPct val="90000"/>
              </a:lnSpc>
              <a:spcBef>
                <a:spcPts val="1000"/>
              </a:spcBef>
              <a:spcAft>
                <a:spcPts val="0"/>
              </a:spcAft>
            </a:pPr>
            <a:r>
              <a:rPr lang="en-US" altLang="en-US" sz="2400" b="1" noProof="0" dirty="0">
                <a:solidFill>
                  <a:schemeClr val="tx1"/>
                </a:solidFill>
              </a:rPr>
              <a:t>User satisfaction </a:t>
            </a:r>
            <a:r>
              <a:rPr lang="en-US" altLang="en-US" sz="2400" noProof="0" dirty="0">
                <a:solidFill>
                  <a:schemeClr val="tx1"/>
                </a:solidFill>
              </a:rPr>
              <a:t>= compliant product + good quality + delivery within budget and schedule.</a:t>
            </a:r>
            <a:endParaRPr lang="en-US" altLang="en-US" sz="2400" noProof="0" dirty="0">
              <a:solidFill>
                <a:schemeClr val="tx1"/>
              </a:solidFill>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solidFill>
                  <a:schemeClr val="tx1"/>
                </a:solidFill>
              </a:rPr>
              <a:t>Software Quality</a:t>
            </a:r>
            <a:endParaRPr lang="en-US" sz="4000" noProof="0" dirty="0">
              <a:solidFill>
                <a:schemeClr val="tx1"/>
              </a:solidFill>
            </a:endParaRPr>
          </a:p>
        </p:txBody>
      </p:sp>
      <p:sp>
        <p:nvSpPr>
          <p:cNvPr id="4" name="Content Placeholder 3"/>
          <p:cNvSpPr>
            <a:spLocks noGrp="1"/>
          </p:cNvSpPr>
          <p:nvPr>
            <p:ph sz="quarter" idx="11"/>
          </p:nvPr>
        </p:nvSpPr>
        <p:spPr/>
        <p:txBody>
          <a:bodyPr vert="horz" lIns="91440" tIns="45720" rIns="91440" bIns="45720" rtlCol="0">
            <a:noAutofit/>
          </a:bodyPr>
          <a:lstStyle/>
          <a:p>
            <a:pPr>
              <a:spcBef>
                <a:spcPts val="300"/>
              </a:spcBef>
            </a:pPr>
            <a:r>
              <a:rPr lang="en-US" altLang="en-US" sz="2400" noProof="0" dirty="0">
                <a:solidFill>
                  <a:schemeClr val="tx1"/>
                </a:solidFill>
              </a:rPr>
              <a:t>Software quality can be defined as: </a:t>
            </a:r>
            <a:endParaRPr lang="en-US" altLang="en-US" sz="2400" noProof="0" dirty="0">
              <a:solidFill>
                <a:schemeClr val="tx1"/>
              </a:solidFill>
            </a:endParaRPr>
          </a:p>
          <a:p>
            <a:pPr marL="398780" lvl="3" indent="0">
              <a:spcBef>
                <a:spcPts val="300"/>
              </a:spcBef>
              <a:buNone/>
            </a:pPr>
            <a:r>
              <a:rPr lang="en-US" altLang="en-US" sz="2400" i="1" noProof="0" dirty="0">
                <a:solidFill>
                  <a:schemeClr val="tx1"/>
                </a:solidFill>
                <a:latin typeface="Times New Roman" panose="02020603050405020304" pitchFamily="18" charset="0"/>
                <a:cs typeface="Times New Roman" panose="02020603050405020304" pitchFamily="18" charset="0"/>
              </a:rPr>
              <a:t>An </a:t>
            </a:r>
            <a:r>
              <a:rPr lang="en-US" altLang="en-US" sz="2400" i="1" noProof="0" dirty="0">
                <a:solidFill>
                  <a:schemeClr val="tx1"/>
                </a:solidFill>
                <a:highlight>
                  <a:srgbClr val="FFFF00"/>
                </a:highlight>
                <a:latin typeface="Times New Roman" panose="02020603050405020304" pitchFamily="18" charset="0"/>
                <a:cs typeface="Times New Roman" panose="02020603050405020304" pitchFamily="18" charset="0"/>
              </a:rPr>
              <a:t>effective software process </a:t>
            </a:r>
            <a:r>
              <a:rPr lang="en-US" altLang="en-US" sz="2400" i="1" noProof="0" dirty="0">
                <a:solidFill>
                  <a:schemeClr val="tx1"/>
                </a:solidFill>
                <a:latin typeface="Times New Roman" panose="02020603050405020304" pitchFamily="18" charset="0"/>
                <a:cs typeface="Times New Roman" panose="02020603050405020304" pitchFamily="18" charset="0"/>
              </a:rPr>
              <a:t>applied in a manner that creates a </a:t>
            </a:r>
            <a:r>
              <a:rPr lang="en-US" altLang="en-US" sz="2400" i="1" noProof="0" dirty="0">
                <a:solidFill>
                  <a:schemeClr val="tx1"/>
                </a:solidFill>
                <a:highlight>
                  <a:srgbClr val="FFFF00"/>
                </a:highlight>
                <a:latin typeface="Times New Roman" panose="02020603050405020304" pitchFamily="18" charset="0"/>
                <a:cs typeface="Times New Roman" panose="02020603050405020304" pitchFamily="18" charset="0"/>
              </a:rPr>
              <a:t>useful product</a:t>
            </a:r>
            <a:r>
              <a:rPr lang="en-US" altLang="en-US" sz="2400" i="1" noProof="0" dirty="0">
                <a:solidFill>
                  <a:schemeClr val="tx1"/>
                </a:solidFill>
                <a:latin typeface="Times New Roman" panose="02020603050405020304" pitchFamily="18" charset="0"/>
                <a:cs typeface="Times New Roman" panose="02020603050405020304" pitchFamily="18" charset="0"/>
              </a:rPr>
              <a:t> that provides </a:t>
            </a:r>
            <a:r>
              <a:rPr lang="en-US" altLang="en-US" sz="2400" i="1" noProof="0" dirty="0">
                <a:solidFill>
                  <a:schemeClr val="tx1"/>
                </a:solidFill>
                <a:highlight>
                  <a:srgbClr val="FFFF00"/>
                </a:highlight>
                <a:latin typeface="Times New Roman" panose="02020603050405020304" pitchFamily="18" charset="0"/>
                <a:cs typeface="Times New Roman" panose="02020603050405020304" pitchFamily="18" charset="0"/>
              </a:rPr>
              <a:t>measurable value</a:t>
            </a:r>
            <a:r>
              <a:rPr lang="en-US" altLang="en-US" sz="2400" i="1" noProof="0" dirty="0">
                <a:solidFill>
                  <a:schemeClr val="tx1"/>
                </a:solidFill>
                <a:latin typeface="Times New Roman" panose="02020603050405020304" pitchFamily="18" charset="0"/>
                <a:cs typeface="Times New Roman" panose="02020603050405020304" pitchFamily="18" charset="0"/>
              </a:rPr>
              <a:t> for those who produce it and those who use it.</a:t>
            </a:r>
            <a:endParaRPr lang="en-US" altLang="en-US" sz="2400" i="1" noProof="0" dirty="0">
              <a:solidFill>
                <a:schemeClr val="tx1"/>
              </a:solidFill>
              <a:latin typeface="Times New Roman" panose="02020603050405020304" pitchFamily="18" charset="0"/>
              <a:cs typeface="Times New Roman" panose="02020603050405020304" pitchFamily="18" charset="0"/>
            </a:endParaRPr>
          </a:p>
          <a:p>
            <a:pPr marL="0" lvl="2" indent="0">
              <a:spcBef>
                <a:spcPts val="3000"/>
              </a:spcBef>
              <a:buNone/>
            </a:pPr>
            <a:r>
              <a:rPr lang="en-US" altLang="en-US" sz="2400" noProof="0" dirty="0">
                <a:solidFill>
                  <a:schemeClr val="tx1"/>
                </a:solidFill>
              </a:rPr>
              <a:t>Advantages of providing useful products:</a:t>
            </a:r>
            <a:endParaRPr lang="en-US" altLang="en-US" sz="2400" noProof="0" dirty="0">
              <a:solidFill>
                <a:schemeClr val="tx1"/>
              </a:solidFill>
            </a:endParaRPr>
          </a:p>
          <a:p>
            <a:pPr marL="403225" lvl="3" indent="-403225">
              <a:lnSpc>
                <a:spcPct val="90000"/>
              </a:lnSpc>
              <a:spcBef>
                <a:spcPts val="1000"/>
              </a:spcBef>
              <a:spcAft>
                <a:spcPts val="0"/>
              </a:spcAft>
              <a:buFont typeface="+mj-lt"/>
              <a:buAutoNum type="arabicPeriod"/>
            </a:pPr>
            <a:r>
              <a:rPr lang="en-US" altLang="en-US" sz="2400" noProof="0" dirty="0">
                <a:solidFill>
                  <a:schemeClr val="tx1"/>
                </a:solidFill>
                <a:latin typeface="Times New Roman" panose="02020603050405020304" pitchFamily="18" charset="0"/>
                <a:cs typeface="Times New Roman" panose="02020603050405020304" pitchFamily="18" charset="0"/>
              </a:rPr>
              <a:t>Greater software product revenue.</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403225" lvl="3" indent="-403225">
              <a:lnSpc>
                <a:spcPct val="90000"/>
              </a:lnSpc>
              <a:spcBef>
                <a:spcPts val="1000"/>
              </a:spcBef>
              <a:spcAft>
                <a:spcPts val="0"/>
              </a:spcAft>
              <a:buFont typeface="+mj-lt"/>
              <a:buAutoNum type="arabicPeriod"/>
            </a:pPr>
            <a:r>
              <a:rPr lang="en-US" altLang="en-US" sz="2400" noProof="0" dirty="0">
                <a:solidFill>
                  <a:schemeClr val="tx1"/>
                </a:solidFill>
                <a:latin typeface="Times New Roman" panose="02020603050405020304" pitchFamily="18" charset="0"/>
                <a:cs typeface="Times New Roman" panose="02020603050405020304" pitchFamily="18" charset="0"/>
              </a:rPr>
              <a:t>Better profitability when an application supports a business process.</a:t>
            </a:r>
            <a:endParaRPr lang="en-US" altLang="en-US" sz="2400" noProof="0" dirty="0">
              <a:solidFill>
                <a:schemeClr val="tx1"/>
              </a:solidFill>
              <a:latin typeface="Times New Roman" panose="02020603050405020304" pitchFamily="18" charset="0"/>
              <a:cs typeface="Times New Roman" panose="02020603050405020304" pitchFamily="18" charset="0"/>
            </a:endParaRPr>
          </a:p>
          <a:p>
            <a:pPr marL="403225" lvl="3" indent="-403225">
              <a:lnSpc>
                <a:spcPct val="90000"/>
              </a:lnSpc>
              <a:spcBef>
                <a:spcPts val="1000"/>
              </a:spcBef>
              <a:spcAft>
                <a:spcPts val="0"/>
              </a:spcAft>
              <a:buFont typeface="+mj-lt"/>
              <a:buAutoNum type="arabicPeriod"/>
            </a:pPr>
            <a:r>
              <a:rPr lang="en-US" altLang="en-US" sz="2400" noProof="0" dirty="0">
                <a:solidFill>
                  <a:schemeClr val="tx1"/>
                </a:solidFill>
                <a:latin typeface="Times New Roman" panose="02020603050405020304" pitchFamily="18" charset="0"/>
                <a:cs typeface="Times New Roman" panose="02020603050405020304" pitchFamily="18" charset="0"/>
              </a:rPr>
              <a:t>Improved availability of information that is crucial for the business.</a:t>
            </a:r>
            <a:endParaRPr lang="en-US" altLang="en-US" sz="2400" noProof="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a:t>Hooker’s General Principles</a:t>
            </a:r>
            <a:endParaRPr lang="en-US" noProof="0" dirty="0"/>
          </a:p>
        </p:txBody>
      </p:sp>
      <p:sp>
        <p:nvSpPr>
          <p:cNvPr id="4" name="Content Placeholder 3"/>
          <p:cNvSpPr>
            <a:spLocks noGrp="1"/>
          </p:cNvSpPr>
          <p:nvPr>
            <p:ph sz="quarter" idx="11"/>
          </p:nvPr>
        </p:nvSpPr>
        <p:spPr>
          <a:xfrm>
            <a:off x="1866900" y="1276709"/>
            <a:ext cx="8458200" cy="3709961"/>
          </a:xfrm>
        </p:spPr>
        <p:txBody>
          <a:bodyPr vert="horz" lIns="91440" tIns="45720" rIns="91440" bIns="45720" rtlCol="0">
            <a:noAutofit/>
          </a:bodyPr>
          <a:lstStyle/>
          <a:p>
            <a:pPr marL="403225" indent="-403225">
              <a:spcBef>
                <a:spcPts val="1000"/>
              </a:spcBef>
              <a:spcAft>
                <a:spcPts val="0"/>
              </a:spcAft>
              <a:buFont typeface="+mj-lt"/>
              <a:buAutoNum type="arabicPeriod"/>
            </a:pPr>
            <a:r>
              <a:rPr lang="en-US" altLang="en-US" sz="2400" i="1" noProof="0" dirty="0">
                <a:solidFill>
                  <a:schemeClr val="tx1"/>
                </a:solidFill>
              </a:rPr>
              <a:t>The Reason It All Exists – </a:t>
            </a:r>
            <a:r>
              <a:rPr lang="en-US" altLang="en-US" sz="2400" noProof="0" dirty="0">
                <a:solidFill>
                  <a:schemeClr val="tx1"/>
                </a:solidFill>
              </a:rPr>
              <a:t>provide value to users.</a:t>
            </a:r>
            <a:endParaRPr lang="en-US" altLang="en-US" sz="2400" i="1" noProof="0" dirty="0">
              <a:solidFill>
                <a:schemeClr val="tx1"/>
              </a:solidFill>
            </a:endParaRPr>
          </a:p>
          <a:p>
            <a:pPr marL="403225" indent="-403225">
              <a:spcBef>
                <a:spcPts val="1000"/>
              </a:spcBef>
              <a:spcAft>
                <a:spcPts val="0"/>
              </a:spcAft>
              <a:buFont typeface="+mj-lt"/>
              <a:buAutoNum type="arabicPeriod"/>
            </a:pPr>
            <a:r>
              <a:rPr lang="en-US" altLang="en-US" sz="2400" i="1" noProof="0" dirty="0">
                <a:solidFill>
                  <a:schemeClr val="tx1"/>
                </a:solidFill>
              </a:rPr>
              <a:t>K</a:t>
            </a:r>
            <a:r>
              <a:rPr lang="en-US" altLang="en-US" sz="100" i="1" noProof="0" dirty="0">
                <a:solidFill>
                  <a:schemeClr val="tx1"/>
                </a:solidFill>
              </a:rPr>
              <a:t> </a:t>
            </a:r>
            <a:r>
              <a:rPr lang="en-US" altLang="en-US" sz="2400" i="1" noProof="0" dirty="0">
                <a:solidFill>
                  <a:schemeClr val="tx1"/>
                </a:solidFill>
              </a:rPr>
              <a:t>I</a:t>
            </a:r>
            <a:r>
              <a:rPr lang="en-US" altLang="en-US" sz="100" i="1" noProof="0" dirty="0">
                <a:solidFill>
                  <a:schemeClr val="tx1"/>
                </a:solidFill>
              </a:rPr>
              <a:t> </a:t>
            </a:r>
            <a:r>
              <a:rPr lang="en-US" altLang="en-US" sz="2400" i="1" noProof="0" dirty="0">
                <a:solidFill>
                  <a:schemeClr val="tx1"/>
                </a:solidFill>
              </a:rPr>
              <a:t>S</a:t>
            </a:r>
            <a:r>
              <a:rPr lang="en-US" altLang="en-US" sz="100" i="1" noProof="0" dirty="0">
                <a:solidFill>
                  <a:schemeClr val="tx1"/>
                </a:solidFill>
              </a:rPr>
              <a:t> </a:t>
            </a:r>
            <a:r>
              <a:rPr lang="en-US" altLang="en-US" sz="2400" i="1" noProof="0" dirty="0" err="1">
                <a:solidFill>
                  <a:schemeClr val="tx1"/>
                </a:solidFill>
              </a:rPr>
              <a:t>S</a:t>
            </a:r>
            <a:r>
              <a:rPr lang="en-US" altLang="en-US" sz="2400" i="1" noProof="0" dirty="0">
                <a:solidFill>
                  <a:schemeClr val="tx1"/>
                </a:solidFill>
              </a:rPr>
              <a:t> (Keep It Simple, Stupid!) </a:t>
            </a:r>
            <a:r>
              <a:rPr lang="en-US" altLang="en-US" sz="2400" noProof="0" dirty="0">
                <a:solidFill>
                  <a:schemeClr val="tx1"/>
                </a:solidFill>
              </a:rPr>
              <a:t>– design simple as it can be.</a:t>
            </a:r>
            <a:endParaRPr lang="en-US" altLang="en-US" sz="2400" i="1" noProof="0" dirty="0">
              <a:solidFill>
                <a:schemeClr val="tx1"/>
              </a:solidFill>
            </a:endParaRPr>
          </a:p>
          <a:p>
            <a:pPr marL="403225" indent="-403225">
              <a:spcBef>
                <a:spcPts val="1000"/>
              </a:spcBef>
              <a:spcAft>
                <a:spcPts val="0"/>
              </a:spcAft>
              <a:buFont typeface="+mj-lt"/>
              <a:buAutoNum type="arabicPeriod"/>
            </a:pPr>
            <a:r>
              <a:rPr lang="en-US" altLang="en-US" sz="2400" i="1" noProof="0" dirty="0">
                <a:solidFill>
                  <a:schemeClr val="tx1"/>
                </a:solidFill>
              </a:rPr>
              <a:t>Maintain the Vision </a:t>
            </a:r>
            <a:r>
              <a:rPr lang="en-US" altLang="en-US" sz="2400" noProof="0" dirty="0">
                <a:solidFill>
                  <a:schemeClr val="tx1"/>
                </a:solidFill>
              </a:rPr>
              <a:t>– clear vision is essential.</a:t>
            </a:r>
            <a:endParaRPr lang="en-US" altLang="en-US" sz="2400" noProof="0" dirty="0">
              <a:solidFill>
                <a:schemeClr val="tx1"/>
              </a:solidFill>
            </a:endParaRPr>
          </a:p>
          <a:p>
            <a:pPr marL="403225" indent="-403225">
              <a:spcBef>
                <a:spcPts val="1000"/>
              </a:spcBef>
              <a:spcAft>
                <a:spcPts val="0"/>
              </a:spcAft>
              <a:buFont typeface="+mj-lt"/>
              <a:buAutoNum type="arabicPeriod"/>
            </a:pPr>
            <a:r>
              <a:rPr lang="en-US" altLang="en-US" sz="2400" i="1" noProof="0" dirty="0">
                <a:solidFill>
                  <a:schemeClr val="tx1"/>
                </a:solidFill>
              </a:rPr>
              <a:t>What You Produce, Others Will Consume.</a:t>
            </a:r>
            <a:endParaRPr lang="en-US" altLang="en-US" sz="2400" noProof="0" dirty="0">
              <a:solidFill>
                <a:schemeClr val="tx1"/>
              </a:solidFill>
            </a:endParaRPr>
          </a:p>
          <a:p>
            <a:pPr marL="403225" indent="-403225">
              <a:spcBef>
                <a:spcPts val="1000"/>
              </a:spcBef>
              <a:spcAft>
                <a:spcPts val="0"/>
              </a:spcAft>
              <a:buFont typeface="+mj-lt"/>
              <a:buAutoNum type="arabicPeriod"/>
            </a:pPr>
            <a:r>
              <a:rPr lang="en-US" altLang="en-US" sz="2400" i="1" noProof="0" dirty="0">
                <a:solidFill>
                  <a:schemeClr val="tx1"/>
                </a:solidFill>
              </a:rPr>
              <a:t>Be Open to the Future </a:t>
            </a:r>
            <a:r>
              <a:rPr lang="en-US" altLang="en-US" sz="2400" noProof="0" dirty="0">
                <a:solidFill>
                  <a:schemeClr val="tx1"/>
                </a:solidFill>
              </a:rPr>
              <a:t>- do not design yourself into a corner.</a:t>
            </a:r>
            <a:endParaRPr lang="en-US" altLang="en-US" sz="2400" noProof="0" dirty="0">
              <a:solidFill>
                <a:schemeClr val="tx1"/>
              </a:solidFill>
            </a:endParaRPr>
          </a:p>
          <a:p>
            <a:pPr marL="403225" indent="-403225">
              <a:spcBef>
                <a:spcPts val="1000"/>
              </a:spcBef>
              <a:spcAft>
                <a:spcPts val="0"/>
              </a:spcAft>
              <a:buFont typeface="+mj-lt"/>
              <a:buAutoNum type="arabicPeriod"/>
            </a:pPr>
            <a:r>
              <a:rPr lang="en-US" altLang="en-US" sz="2400" i="1" noProof="0" dirty="0">
                <a:solidFill>
                  <a:schemeClr val="tx1"/>
                </a:solidFill>
              </a:rPr>
              <a:t>Plan Ahead for Reuse </a:t>
            </a:r>
            <a:r>
              <a:rPr lang="en-US" altLang="en-US" sz="2400" noProof="0" dirty="0">
                <a:solidFill>
                  <a:schemeClr val="tx1"/>
                </a:solidFill>
              </a:rPr>
              <a:t>– reduces cost and increases value.</a:t>
            </a:r>
            <a:endParaRPr lang="en-US" altLang="en-US" sz="2400" i="1" noProof="0" dirty="0">
              <a:solidFill>
                <a:schemeClr val="tx1"/>
              </a:solidFill>
            </a:endParaRPr>
          </a:p>
          <a:p>
            <a:pPr marL="403225" indent="-403225">
              <a:spcBef>
                <a:spcPts val="1000"/>
              </a:spcBef>
              <a:spcAft>
                <a:spcPts val="0"/>
              </a:spcAft>
              <a:buFont typeface="+mj-lt"/>
              <a:buAutoNum type="arabicPeriod"/>
            </a:pPr>
            <a:r>
              <a:rPr lang="en-US" altLang="en-US" sz="2400" i="1" noProof="0" dirty="0">
                <a:solidFill>
                  <a:schemeClr val="tx1"/>
                </a:solidFill>
              </a:rPr>
              <a:t>Think!</a:t>
            </a:r>
            <a:r>
              <a:rPr lang="en-US" altLang="en-US" sz="2400" noProof="0" dirty="0">
                <a:solidFill>
                  <a:schemeClr val="tx1"/>
                </a:solidFill>
              </a:rPr>
              <a:t> – placing thought before action produce results.</a:t>
            </a:r>
            <a:endParaRPr lang="en-US" altLang="en-US" sz="2800" noProof="0" dirty="0">
              <a:solidFill>
                <a:schemeClr val="tx1"/>
              </a:solidFill>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solidFill>
                  <a:schemeClr val="tx1"/>
                </a:solidFill>
              </a:rPr>
              <a:t>Software Quality – Effective Process</a:t>
            </a:r>
            <a:endParaRPr lang="en-US" sz="4000" noProof="0" dirty="0">
              <a:solidFill>
                <a:schemeClr val="tx1"/>
              </a:solidFill>
            </a:endParaRPr>
          </a:p>
        </p:txBody>
      </p:sp>
      <p:sp>
        <p:nvSpPr>
          <p:cNvPr id="4" name="Content Placeholder 3"/>
          <p:cNvSpPr>
            <a:spLocks noGrp="1"/>
          </p:cNvSpPr>
          <p:nvPr>
            <p:ph sz="quarter" idx="11"/>
          </p:nvPr>
        </p:nvSpPr>
        <p:spPr/>
        <p:txBody>
          <a:bodyPr vert="horz" lIns="91440" tIns="45720" rIns="91440" bIns="45720" rtlCol="0">
            <a:noAutofit/>
          </a:bodyPr>
          <a:lstStyle/>
          <a:p>
            <a:pPr marL="291465" indent="-291465">
              <a:lnSpc>
                <a:spcPct val="90000"/>
              </a:lnSpc>
              <a:spcBef>
                <a:spcPts val="1000"/>
              </a:spcBef>
              <a:spcAft>
                <a:spcPts val="0"/>
              </a:spcAft>
              <a:buFont typeface="Arial" panose="020B0604020202020204" pitchFamily="34" charset="0"/>
              <a:buChar char="•"/>
            </a:pPr>
            <a:r>
              <a:rPr lang="en-US" altLang="en-US" sz="2400" noProof="0" dirty="0">
                <a:solidFill>
                  <a:schemeClr val="tx1"/>
                </a:solidFill>
              </a:rPr>
              <a:t>An </a:t>
            </a:r>
            <a:r>
              <a:rPr lang="en-US" altLang="en-US" sz="2400" i="1" noProof="0" dirty="0">
                <a:solidFill>
                  <a:schemeClr val="tx1"/>
                </a:solidFill>
                <a:highlight>
                  <a:srgbClr val="FFFF00"/>
                </a:highlight>
              </a:rPr>
              <a:t>effective software process</a:t>
            </a:r>
            <a:r>
              <a:rPr lang="en-US" altLang="en-US" sz="2400" noProof="0" dirty="0">
                <a:solidFill>
                  <a:schemeClr val="tx1"/>
                </a:solidFill>
              </a:rPr>
              <a:t> establishes infrastructure that supports building a high-quality software product. </a:t>
            </a:r>
            <a:endParaRPr lang="en-US" alt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altLang="en-US" sz="2400" noProof="0" dirty="0">
                <a:solidFill>
                  <a:schemeClr val="tx1"/>
                </a:solidFill>
              </a:rPr>
              <a:t>The management aspects of process create the checks and balances that help avoid project chaos—a key contributor to poor quality.</a:t>
            </a:r>
            <a:endParaRPr lang="en-US" alt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altLang="en-US" sz="2400" noProof="0" dirty="0">
                <a:solidFill>
                  <a:schemeClr val="tx1"/>
                </a:solidFill>
              </a:rPr>
              <a:t>Software engineering practices allow the developer to analyze the problem and design a solid solution—both critical to building high quality software. </a:t>
            </a:r>
            <a:endParaRPr lang="en-US" alt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altLang="en-US" sz="2400" noProof="0" dirty="0">
                <a:solidFill>
                  <a:schemeClr val="tx1"/>
                </a:solidFill>
              </a:rPr>
              <a:t>Umbrella activities such as change management and technical reviews have as much to do with quality as any other part of software engineering practice.</a:t>
            </a:r>
            <a:endParaRPr lang="en-US" altLang="en-US" sz="2400" noProof="0" dirty="0">
              <a:solidFill>
                <a:schemeClr val="tx1"/>
              </a:solidFill>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solidFill>
                  <a:schemeClr val="tx1"/>
                </a:solidFill>
              </a:rPr>
              <a:t>Software Quality – Useful Product</a:t>
            </a:r>
            <a:endParaRPr lang="en-US" sz="4000" noProof="0" dirty="0">
              <a:solidFill>
                <a:schemeClr val="tx1"/>
              </a:solidFill>
            </a:endParaRPr>
          </a:p>
        </p:txBody>
      </p:sp>
      <p:sp>
        <p:nvSpPr>
          <p:cNvPr id="4" name="Content Placeholder 3"/>
          <p:cNvSpPr>
            <a:spLocks noGrp="1"/>
          </p:cNvSpPr>
          <p:nvPr>
            <p:ph sz="quarter" idx="11"/>
          </p:nvPr>
        </p:nvSpPr>
        <p:spPr/>
        <p:txBody>
          <a:bodyPr vert="horz" lIns="91440" tIns="45720" rIns="91440" bIns="45720" rtlCol="0">
            <a:noAutofit/>
          </a:bodyPr>
          <a:lstStyle/>
          <a:p>
            <a:pPr marL="291465" indent="-291465">
              <a:lnSpc>
                <a:spcPct val="90000"/>
              </a:lnSpc>
              <a:spcBef>
                <a:spcPts val="1000"/>
              </a:spcBef>
              <a:spcAft>
                <a:spcPts val="0"/>
              </a:spcAft>
              <a:buFont typeface="Arial" panose="020B0604020202020204" pitchFamily="34" charset="0"/>
              <a:buChar char="•"/>
            </a:pPr>
            <a:r>
              <a:rPr lang="en-US" altLang="en-US" sz="2400" noProof="0" dirty="0">
                <a:solidFill>
                  <a:schemeClr val="tx1"/>
                </a:solidFill>
              </a:rPr>
              <a:t>A </a:t>
            </a:r>
            <a:r>
              <a:rPr lang="en-US" altLang="en-US" sz="2400" i="1" noProof="0" dirty="0">
                <a:solidFill>
                  <a:schemeClr val="tx1"/>
                </a:solidFill>
                <a:highlight>
                  <a:srgbClr val="FFFF00"/>
                </a:highlight>
              </a:rPr>
              <a:t>useful product</a:t>
            </a:r>
            <a:r>
              <a:rPr lang="en-US" altLang="en-US" sz="2400" i="1" noProof="0" dirty="0">
                <a:solidFill>
                  <a:schemeClr val="tx1"/>
                </a:solidFill>
              </a:rPr>
              <a:t> </a:t>
            </a:r>
            <a:r>
              <a:rPr lang="en-US" altLang="en-US" sz="2400" noProof="0" dirty="0">
                <a:solidFill>
                  <a:schemeClr val="tx1"/>
                </a:solidFill>
              </a:rPr>
              <a:t>delivers the content, functions, and features that the end-user desires.</a:t>
            </a:r>
            <a:endParaRPr lang="en-US" alt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altLang="en-US" sz="2400" noProof="0" dirty="0">
                <a:solidFill>
                  <a:schemeClr val="tx1"/>
                </a:solidFill>
              </a:rPr>
              <a:t>But as important, it delivers these assets in a reliable, error free way. </a:t>
            </a:r>
            <a:endParaRPr lang="en-US" alt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altLang="en-US" sz="2400" noProof="0" dirty="0">
                <a:solidFill>
                  <a:schemeClr val="tx1"/>
                </a:solidFill>
              </a:rPr>
              <a:t>A useful product always satisfies those requirements that have been explicitly stated by stakeholders. </a:t>
            </a:r>
            <a:endParaRPr lang="en-US" alt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altLang="en-US" sz="2400" noProof="0" dirty="0">
                <a:solidFill>
                  <a:schemeClr val="tx1"/>
                </a:solidFill>
              </a:rPr>
              <a:t>A useful product satisfies a set of implicit requirement that are expected of all high-quality software.</a:t>
            </a:r>
            <a:endParaRPr lang="en-US" altLang="en-US" sz="2400" noProof="0" dirty="0">
              <a:solidFill>
                <a:schemeClr val="tx1"/>
              </a:solidFill>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solidFill>
                  <a:schemeClr val="tx1"/>
                </a:solidFill>
              </a:rPr>
              <a:t>Software Quality – Adding Value</a:t>
            </a:r>
            <a:endParaRPr lang="en-US" sz="4000" noProof="0" dirty="0">
              <a:solidFill>
                <a:schemeClr val="tx1"/>
              </a:solidFill>
            </a:endParaRPr>
          </a:p>
        </p:txBody>
      </p:sp>
      <p:sp>
        <p:nvSpPr>
          <p:cNvPr id="4" name="Content Placeholder 3"/>
          <p:cNvSpPr>
            <a:spLocks noGrp="1"/>
          </p:cNvSpPr>
          <p:nvPr>
            <p:ph sz="quarter" idx="11"/>
          </p:nvPr>
        </p:nvSpPr>
        <p:spPr/>
        <p:txBody>
          <a:bodyPr vert="horz" lIns="91440" tIns="45720" rIns="91440" bIns="45720" rtlCol="0">
            <a:noAutofit/>
          </a:bodyPr>
          <a:lstStyle/>
          <a:p>
            <a:pPr marL="291465" indent="-291465">
              <a:lnSpc>
                <a:spcPct val="90000"/>
              </a:lnSpc>
              <a:spcBef>
                <a:spcPts val="1000"/>
              </a:spcBef>
              <a:spcAft>
                <a:spcPts val="0"/>
              </a:spcAft>
              <a:buFont typeface="Arial" panose="020B0604020202020204" pitchFamily="34" charset="0"/>
              <a:buChar char="•"/>
            </a:pPr>
            <a:r>
              <a:rPr lang="en-US" altLang="en-US" sz="2400" noProof="0" dirty="0">
                <a:solidFill>
                  <a:schemeClr val="tx1"/>
                </a:solidFill>
              </a:rPr>
              <a:t>By</a:t>
            </a:r>
            <a:r>
              <a:rPr lang="en-US" altLang="en-US" sz="2400" i="1" noProof="0" dirty="0">
                <a:solidFill>
                  <a:schemeClr val="tx1"/>
                </a:solidFill>
              </a:rPr>
              <a:t> </a:t>
            </a:r>
            <a:r>
              <a:rPr lang="en-US" altLang="en-US" sz="2400" i="1" noProof="0" dirty="0">
                <a:solidFill>
                  <a:schemeClr val="tx1"/>
                </a:solidFill>
                <a:highlight>
                  <a:srgbClr val="FFFF00"/>
                </a:highlight>
              </a:rPr>
              <a:t>adding value</a:t>
            </a:r>
            <a:r>
              <a:rPr lang="en-US" altLang="en-US" sz="2400" i="1" noProof="0" dirty="0">
                <a:solidFill>
                  <a:schemeClr val="tx1"/>
                </a:solidFill>
              </a:rPr>
              <a:t> for both the producer and user</a:t>
            </a:r>
            <a:r>
              <a:rPr lang="en-US" altLang="en-US" sz="2400" noProof="0" dirty="0">
                <a:solidFill>
                  <a:schemeClr val="tx1"/>
                </a:solidFill>
              </a:rPr>
              <a:t> of a software product, high quality software provides benefits for the software organization and the end-user community. </a:t>
            </a:r>
            <a:endParaRPr lang="en-US" alt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altLang="en-US" sz="2400" noProof="0" dirty="0">
                <a:solidFill>
                  <a:schemeClr val="tx1"/>
                </a:solidFill>
              </a:rPr>
              <a:t>The software organization gains added value because high quality software requires less maintenance effort, fewer bug fixes, and reduced customer support. </a:t>
            </a:r>
            <a:endParaRPr lang="en-US" alt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altLang="en-US" sz="2400" noProof="0" dirty="0">
                <a:solidFill>
                  <a:schemeClr val="tx1"/>
                </a:solidFill>
              </a:rPr>
              <a:t>The user community gains added value because the application provides a useful capability in a way that expedites some business process. </a:t>
            </a:r>
            <a:endParaRPr lang="en-US" altLang="en-US" sz="2400" noProof="0" dirty="0">
              <a:solidFill>
                <a:schemeClr val="tx1"/>
              </a:solidFill>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solidFill>
                  <a:schemeClr val="tx1"/>
                </a:solidFill>
                <a:highlight>
                  <a:srgbClr val="FFFF00"/>
                </a:highlight>
              </a:rPr>
              <a:t>McCall’s Quality Factors</a:t>
            </a:r>
            <a:endParaRPr lang="en-US" sz="4000" noProof="0" dirty="0">
              <a:solidFill>
                <a:schemeClr val="tx1"/>
              </a:solidFill>
              <a:highlight>
                <a:srgbClr val="FFFF00"/>
              </a:highlight>
            </a:endParaRPr>
          </a:p>
        </p:txBody>
      </p:sp>
      <p:pic>
        <p:nvPicPr>
          <p:cNvPr id="5" name="Picture 4" descr="An illustration displays McCall's quality factors. The faces of the pyramid are labeled: product revision, product transition, and product operation."/>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07006" y="1368987"/>
            <a:ext cx="7977989" cy="4172281"/>
          </a:xfrm>
          <a:prstGeom prst="rect">
            <a:avLst/>
          </a:prstGeom>
        </p:spPr>
      </p:pic>
      <p:sp>
        <p:nvSpPr>
          <p:cNvPr id="6" name="Text Placeholder 5"/>
          <p:cNvSpPr>
            <a:spLocks noGrp="1"/>
          </p:cNvSpPr>
          <p:nvPr>
            <p:ph type="body" sz="quarter" idx="12"/>
          </p:nvPr>
        </p:nvSpPr>
        <p:spPr>
          <a:xfrm>
            <a:off x="4893347" y="6324600"/>
            <a:ext cx="3004293" cy="228600"/>
          </a:xfrm>
        </p:spPr>
        <p:txBody>
          <a:bodyPr/>
          <a:lstStyle/>
          <a:p>
            <a:r>
              <a:rPr lang="en-US" sz="1200" noProof="0" dirty="0">
                <a:solidFill>
                  <a:schemeClr val="tx1"/>
                </a:solidFill>
                <a:hlinkClick r:id="rId2" action="ppaction://hlinksldjump"/>
              </a:rPr>
              <a:t>Access the text alternative for slide images</a:t>
            </a:r>
            <a:endParaRPr lang="en-US" sz="1200" noProof="0" dirty="0">
              <a:solidFill>
                <a:schemeClr val="tx1"/>
              </a:solidFill>
              <a:hlinkClick r:id="rId2" action="ppaction://hlinksldjump"/>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solidFill>
                  <a:schemeClr val="tx1"/>
                </a:solidFill>
                <a:highlight>
                  <a:srgbClr val="FFFF00"/>
                </a:highlight>
              </a:rPr>
              <a:t>Software Quality Dilemma</a:t>
            </a:r>
            <a:r>
              <a:rPr lang="zh-CN" altLang="en-US" sz="4000" noProof="0" dirty="0">
                <a:solidFill>
                  <a:schemeClr val="tx1"/>
                </a:solidFill>
                <a:highlight>
                  <a:srgbClr val="FFFF00"/>
                </a:highlight>
              </a:rPr>
              <a:t>进退两难</a:t>
            </a:r>
            <a:br>
              <a:rPr lang="zh-CN" altLang="en-US" sz="4000" noProof="0" dirty="0">
                <a:solidFill>
                  <a:schemeClr val="tx1"/>
                </a:solidFill>
                <a:highlight>
                  <a:srgbClr val="FFFF00"/>
                </a:highlight>
              </a:rPr>
            </a:br>
            <a:r>
              <a:rPr lang="en-US" sz="4000" noProof="0" dirty="0">
                <a:solidFill>
                  <a:schemeClr val="tx1"/>
                </a:solidFill>
                <a:highlight>
                  <a:srgbClr val="FFFF00"/>
                </a:highlight>
                <a:sym typeface="+mn-ea"/>
              </a:rPr>
              <a:t>Good Enough Software</a:t>
            </a:r>
            <a:br>
              <a:rPr lang="en-US" sz="4000" noProof="0" dirty="0">
                <a:solidFill>
                  <a:schemeClr val="tx1"/>
                </a:solidFill>
                <a:highlight>
                  <a:srgbClr val="FFFF00"/>
                </a:highlight>
                <a:sym typeface="+mn-ea"/>
              </a:rPr>
            </a:br>
            <a:r>
              <a:rPr lang="en-US" sz="4000" noProof="0" dirty="0">
                <a:solidFill>
                  <a:schemeClr val="tx1"/>
                </a:solidFill>
                <a:highlight>
                  <a:srgbClr val="FFFF00"/>
                </a:highlight>
                <a:sym typeface="+mn-ea"/>
              </a:rPr>
              <a:t>Cost of Quality</a:t>
            </a:r>
            <a:endParaRPr lang="zh-CN" altLang="en-US" sz="4000" noProof="0" dirty="0">
              <a:solidFill>
                <a:schemeClr val="tx1"/>
              </a:solidFill>
              <a:highlight>
                <a:srgbClr val="FFFF00"/>
              </a:highlight>
            </a:endParaRPr>
          </a:p>
        </p:txBody>
      </p:sp>
      <p:sp>
        <p:nvSpPr>
          <p:cNvPr id="4" name="Content Placeholder 3"/>
          <p:cNvSpPr>
            <a:spLocks noGrp="1"/>
          </p:cNvSpPr>
          <p:nvPr>
            <p:ph sz="quarter" idx="11"/>
          </p:nvPr>
        </p:nvSpPr>
        <p:spPr/>
        <p:txBody>
          <a:bodyPr vert="horz" lIns="91440" tIns="45720" rIns="91440" bIns="45720" rtlCol="0">
            <a:noAutofit/>
          </a:bodyPr>
          <a:lstStyle/>
          <a:p>
            <a:pPr marL="291465" indent="-291465">
              <a:lnSpc>
                <a:spcPct val="90000"/>
              </a:lnSpc>
              <a:spcBef>
                <a:spcPts val="1000"/>
              </a:spcBef>
              <a:spcAft>
                <a:spcPts val="0"/>
              </a:spcAft>
              <a:buFont typeface="Arial" panose="020B0604020202020204" pitchFamily="34" charset="0"/>
              <a:buChar char="•"/>
            </a:pPr>
            <a:r>
              <a:rPr lang="en-US" altLang="en-US" sz="2400" noProof="0" dirty="0">
                <a:solidFill>
                  <a:schemeClr val="tx1"/>
                </a:solidFill>
              </a:rPr>
              <a:t>If you produce a software system that has terrible quality, you lose because no one will want to buy it. </a:t>
            </a:r>
            <a:endParaRPr lang="en-US" alt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altLang="en-US" sz="2400" noProof="0" dirty="0">
                <a:solidFill>
                  <a:schemeClr val="tx1"/>
                </a:solidFill>
              </a:rPr>
              <a:t>If you spend infinite time, extremely large effort, and huge sums of money to build a perfect piece of software, then it's going to take so long to complete and will be so expensive to produce that you'll be out of business. </a:t>
            </a:r>
            <a:endParaRPr lang="en-US" alt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altLang="en-US" sz="2400" noProof="0" dirty="0">
                <a:solidFill>
                  <a:schemeClr val="tx1"/>
                </a:solidFill>
              </a:rPr>
              <a:t>You will either missed the market window, or you exhausted all your resources. </a:t>
            </a:r>
            <a:endParaRPr lang="en-US" alt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altLang="en-US" sz="2400" noProof="0" dirty="0">
                <a:solidFill>
                  <a:schemeClr val="tx1"/>
                </a:solidFill>
              </a:rPr>
              <a:t>People in industry try to find that magical middle ground where the product is good enough not to be rejected right away, but also not the object of so much perfectionism that it would take too long or cost too much to complete.</a:t>
            </a:r>
            <a:endParaRPr lang="en-US" sz="2400" noProof="0" dirty="0">
              <a:solidFill>
                <a:schemeClr val="tx1"/>
              </a:solidFill>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solidFill>
                  <a:schemeClr val="tx1"/>
                </a:solidFill>
                <a:highlight>
                  <a:srgbClr val="FFFF00"/>
                </a:highlight>
              </a:rPr>
              <a:t>Cost of Quality</a:t>
            </a:r>
            <a:endParaRPr lang="en-US" sz="4000" noProof="0" dirty="0">
              <a:solidFill>
                <a:schemeClr val="tx1"/>
              </a:solidFill>
              <a:highlight>
                <a:srgbClr val="FFFF00"/>
              </a:highlight>
            </a:endParaRPr>
          </a:p>
        </p:txBody>
      </p:sp>
      <p:sp>
        <p:nvSpPr>
          <p:cNvPr id="4" name="Content Placeholder 3"/>
          <p:cNvSpPr>
            <a:spLocks noGrp="1"/>
          </p:cNvSpPr>
          <p:nvPr>
            <p:ph sz="quarter" idx="11"/>
          </p:nvPr>
        </p:nvSpPr>
        <p:spPr/>
        <p:txBody>
          <a:bodyPr vert="horz" lIns="91440" tIns="45720" rIns="91440" bIns="45720" rtlCol="0">
            <a:noAutofit/>
          </a:bodyPr>
          <a:lstStyle/>
          <a:p>
            <a:pPr marL="291465" indent="-291465">
              <a:lnSpc>
                <a:spcPct val="90000"/>
              </a:lnSpc>
              <a:spcBef>
                <a:spcPts val="3000"/>
              </a:spcBef>
              <a:spcAft>
                <a:spcPts val="0"/>
              </a:spcAft>
              <a:buFont typeface="Arial" panose="020B0604020202020204" pitchFamily="34" charset="0"/>
              <a:buChar char="•"/>
            </a:pPr>
            <a:r>
              <a:rPr lang="en-US" altLang="en-US" sz="2400" i="1" noProof="0" dirty="0">
                <a:solidFill>
                  <a:schemeClr val="tx1"/>
                </a:solidFill>
              </a:rPr>
              <a:t>Prevention costs</a:t>
            </a:r>
            <a:r>
              <a:rPr lang="en-US" altLang="en-US" sz="2400" noProof="0" dirty="0">
                <a:solidFill>
                  <a:schemeClr val="tx1"/>
                </a:solidFill>
              </a:rPr>
              <a:t> - quality planning, formal technical reviews, test equipment, training.</a:t>
            </a:r>
            <a:endParaRPr lang="en-US" altLang="en-US" sz="2400" noProof="0" dirty="0">
              <a:solidFill>
                <a:schemeClr val="tx1"/>
              </a:solidFill>
            </a:endParaRPr>
          </a:p>
          <a:p>
            <a:pPr marL="291465" indent="-291465">
              <a:lnSpc>
                <a:spcPct val="90000"/>
              </a:lnSpc>
              <a:spcBef>
                <a:spcPts val="3000"/>
              </a:spcBef>
              <a:spcAft>
                <a:spcPts val="0"/>
              </a:spcAft>
              <a:buFont typeface="Arial" panose="020B0604020202020204" pitchFamily="34" charset="0"/>
              <a:buChar char="•"/>
            </a:pPr>
            <a:r>
              <a:rPr lang="en-US" sz="2400" i="1" noProof="0" dirty="0">
                <a:solidFill>
                  <a:schemeClr val="tx1"/>
                </a:solidFill>
              </a:rPr>
              <a:t>Appraisal costs </a:t>
            </a:r>
            <a:r>
              <a:rPr lang="en-US" sz="2400" noProof="0" dirty="0">
                <a:solidFill>
                  <a:schemeClr val="tx1"/>
                </a:solidFill>
              </a:rPr>
              <a:t>- conducting technical reviews, data collection and metrics evaluation, testing and debugging.</a:t>
            </a:r>
            <a:endParaRPr lang="en-US" altLang="en-US" sz="2400" i="1" noProof="0" dirty="0">
              <a:solidFill>
                <a:schemeClr val="tx1"/>
              </a:solidFill>
            </a:endParaRPr>
          </a:p>
          <a:p>
            <a:pPr marL="291465" indent="-291465">
              <a:lnSpc>
                <a:spcPct val="90000"/>
              </a:lnSpc>
              <a:spcBef>
                <a:spcPts val="3000"/>
              </a:spcBef>
              <a:spcAft>
                <a:spcPts val="0"/>
              </a:spcAft>
              <a:buFont typeface="Arial" panose="020B0604020202020204" pitchFamily="34" charset="0"/>
              <a:buChar char="•"/>
            </a:pPr>
            <a:r>
              <a:rPr lang="en-US" altLang="en-US" sz="2400" i="1" noProof="0" dirty="0">
                <a:solidFill>
                  <a:schemeClr val="tx1"/>
                </a:solidFill>
              </a:rPr>
              <a:t>Internal failure costs</a:t>
            </a:r>
            <a:r>
              <a:rPr lang="en-US" altLang="en-US" sz="2400" noProof="0" dirty="0">
                <a:solidFill>
                  <a:schemeClr val="tx1"/>
                </a:solidFill>
              </a:rPr>
              <a:t> – rework, repair, failure mode analysis.</a:t>
            </a:r>
            <a:endParaRPr lang="en-US" altLang="en-US" sz="2400" noProof="0" dirty="0">
              <a:solidFill>
                <a:schemeClr val="tx1"/>
              </a:solidFill>
            </a:endParaRPr>
          </a:p>
          <a:p>
            <a:pPr marL="291465" indent="-291465">
              <a:lnSpc>
                <a:spcPct val="90000"/>
              </a:lnSpc>
              <a:spcBef>
                <a:spcPts val="3000"/>
              </a:spcBef>
              <a:spcAft>
                <a:spcPts val="0"/>
              </a:spcAft>
              <a:buFont typeface="Arial" panose="020B0604020202020204" pitchFamily="34" charset="0"/>
              <a:buChar char="•"/>
            </a:pPr>
            <a:r>
              <a:rPr lang="en-US" altLang="en-US" sz="2400" i="1" noProof="0" dirty="0">
                <a:solidFill>
                  <a:schemeClr val="tx1"/>
                </a:solidFill>
              </a:rPr>
              <a:t>External failure costs</a:t>
            </a:r>
            <a:r>
              <a:rPr lang="en-US" altLang="en-US" sz="2400" noProof="0" dirty="0">
                <a:solidFill>
                  <a:schemeClr val="tx1"/>
                </a:solidFill>
              </a:rPr>
              <a:t> - complaint resolution, product return and replacement, help line support, warranty work</a:t>
            </a:r>
            <a:endParaRPr lang="en-US" altLang="en-US" sz="2400" noProof="0" dirty="0">
              <a:solidFill>
                <a:schemeClr val="tx1"/>
              </a:solidFill>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solidFill>
                  <a:schemeClr val="tx1"/>
                </a:solidFill>
              </a:rPr>
              <a:t>Achieving</a:t>
            </a:r>
            <a:r>
              <a:rPr lang="zh-CN" altLang="en-US" sz="4000" noProof="0" dirty="0">
                <a:solidFill>
                  <a:schemeClr val="tx1"/>
                </a:solidFill>
              </a:rPr>
              <a:t>实现</a:t>
            </a:r>
            <a:r>
              <a:rPr lang="en-US" sz="4000" noProof="0" dirty="0">
                <a:solidFill>
                  <a:schemeClr val="tx1"/>
                </a:solidFill>
              </a:rPr>
              <a:t> Software Quality </a:t>
            </a:r>
            <a:r>
              <a:rPr lang="en-US" sz="1000" b="0" noProof="0" dirty="0">
                <a:solidFill>
                  <a:schemeClr val="tx1"/>
                </a:solidFill>
              </a:rPr>
              <a:t>1</a:t>
            </a:r>
            <a:endParaRPr lang="en-US" sz="1000" b="0" noProof="0" dirty="0">
              <a:solidFill>
                <a:schemeClr val="tx1"/>
              </a:solidFill>
            </a:endParaRPr>
          </a:p>
        </p:txBody>
      </p:sp>
      <p:sp>
        <p:nvSpPr>
          <p:cNvPr id="4" name="Content Placeholder 3"/>
          <p:cNvSpPr>
            <a:spLocks noGrp="1"/>
          </p:cNvSpPr>
          <p:nvPr>
            <p:ph sz="quarter" idx="11"/>
          </p:nvPr>
        </p:nvSpPr>
        <p:spPr>
          <a:xfrm>
            <a:off x="1866900" y="1276709"/>
            <a:ext cx="8458200" cy="5276491"/>
          </a:xfrm>
        </p:spPr>
        <p:txBody>
          <a:bodyPr vert="horz" lIns="91440" tIns="45720" rIns="91440" bIns="45720" rtlCol="0">
            <a:noAutofit/>
          </a:bodyPr>
          <a:lstStyle/>
          <a:p>
            <a:pPr>
              <a:spcBef>
                <a:spcPts val="1500"/>
              </a:spcBef>
            </a:pPr>
            <a:r>
              <a:rPr lang="en-US" altLang="en-US" sz="2400" noProof="0" dirty="0">
                <a:solidFill>
                  <a:schemeClr val="tx1"/>
                </a:solidFill>
              </a:rPr>
              <a:t>Software quality is the result of good </a:t>
            </a:r>
            <a:r>
              <a:rPr lang="en-US" altLang="en-US" sz="2400" noProof="0" dirty="0">
                <a:solidFill>
                  <a:schemeClr val="tx1"/>
                </a:solidFill>
                <a:highlight>
                  <a:srgbClr val="FFFF00"/>
                </a:highlight>
              </a:rPr>
              <a:t>project management</a:t>
            </a:r>
            <a:r>
              <a:rPr lang="en-US" altLang="en-US" sz="2400" noProof="0" dirty="0">
                <a:solidFill>
                  <a:schemeClr val="tx1"/>
                </a:solidFill>
              </a:rPr>
              <a:t> and solid </a:t>
            </a:r>
            <a:r>
              <a:rPr lang="en-US" altLang="en-US" sz="2400" noProof="0" dirty="0">
                <a:solidFill>
                  <a:schemeClr val="tx1"/>
                </a:solidFill>
                <a:highlight>
                  <a:srgbClr val="FFFF00"/>
                </a:highlight>
              </a:rPr>
              <a:t>engineering practice.</a:t>
            </a:r>
            <a:endParaRPr lang="en-US" altLang="en-US" sz="2400" noProof="0" dirty="0">
              <a:solidFill>
                <a:schemeClr val="tx1"/>
              </a:solidFill>
            </a:endParaRPr>
          </a:p>
          <a:p>
            <a:pPr>
              <a:spcBef>
                <a:spcPts val="1500"/>
              </a:spcBef>
            </a:pPr>
            <a:r>
              <a:rPr lang="en-US" altLang="en-US" sz="2400" noProof="0" dirty="0">
                <a:solidFill>
                  <a:schemeClr val="tx1"/>
                </a:solidFill>
              </a:rPr>
              <a:t>To build high quality software you must understand the problem to be solved and be capable of creating a quality design the conforms to the problem requirements.</a:t>
            </a:r>
            <a:endParaRPr lang="en-US" altLang="en-US" sz="2400" noProof="0" dirty="0">
              <a:solidFill>
                <a:schemeClr val="tx1"/>
              </a:solidFill>
            </a:endParaRPr>
          </a:p>
          <a:p>
            <a:pPr>
              <a:spcBef>
                <a:spcPts val="1500"/>
              </a:spcBef>
            </a:pPr>
            <a:r>
              <a:rPr lang="en-US" altLang="en-US" sz="2400" noProof="0" dirty="0">
                <a:solidFill>
                  <a:schemeClr val="tx1"/>
                </a:solidFill>
              </a:rPr>
              <a:t>Project management – project plan includes explicit techniques for quality and change management.</a:t>
            </a:r>
            <a:endParaRPr lang="en-US" noProof="0" dirty="0">
              <a:solidFill>
                <a:schemeClr val="tx1"/>
              </a:solidFill>
            </a:endParaRPr>
          </a:p>
          <a:p>
            <a:pPr marL="403225" lvl="1" indent="-403225">
              <a:lnSpc>
                <a:spcPct val="90000"/>
              </a:lnSpc>
              <a:spcBef>
                <a:spcPts val="1000"/>
              </a:spcBef>
              <a:spcAft>
                <a:spcPts val="0"/>
              </a:spcAft>
              <a:buFont typeface="+mj-lt"/>
              <a:buAutoNum type="arabicPeriod"/>
            </a:pPr>
            <a:r>
              <a:rPr lang="en-US" dirty="0">
                <a:solidFill>
                  <a:schemeClr val="tx1"/>
                </a:solidFill>
              </a:rPr>
              <a:t>U</a:t>
            </a:r>
            <a:r>
              <a:rPr lang="en-US" noProof="0" dirty="0">
                <a:solidFill>
                  <a:schemeClr val="tx1"/>
                </a:solidFill>
              </a:rPr>
              <a:t>se estimation to verify that delivery dates are achievable.</a:t>
            </a:r>
            <a:endParaRPr lang="en-US" noProof="0" dirty="0">
              <a:solidFill>
                <a:schemeClr val="tx1"/>
              </a:solidFill>
            </a:endParaRPr>
          </a:p>
          <a:p>
            <a:pPr marL="403225" lvl="1" indent="-403225">
              <a:lnSpc>
                <a:spcPct val="90000"/>
              </a:lnSpc>
              <a:spcBef>
                <a:spcPts val="1000"/>
              </a:spcBef>
              <a:spcAft>
                <a:spcPts val="0"/>
              </a:spcAft>
              <a:buFont typeface="+mj-lt"/>
              <a:buAutoNum type="arabicPeriod"/>
            </a:pPr>
            <a:r>
              <a:rPr lang="en-US" noProof="0" dirty="0">
                <a:solidFill>
                  <a:schemeClr val="tx1"/>
                </a:solidFill>
              </a:rPr>
              <a:t>Schedule is understood and team avoids taking shortcuts.</a:t>
            </a:r>
            <a:endParaRPr lang="en-US" noProof="0" dirty="0">
              <a:solidFill>
                <a:schemeClr val="tx1"/>
              </a:solidFill>
            </a:endParaRPr>
          </a:p>
          <a:p>
            <a:pPr marL="403225" lvl="1" indent="-403225">
              <a:lnSpc>
                <a:spcPct val="90000"/>
              </a:lnSpc>
              <a:spcBef>
                <a:spcPts val="1000"/>
              </a:spcBef>
              <a:spcAft>
                <a:spcPts val="0"/>
              </a:spcAft>
              <a:buFont typeface="+mj-lt"/>
              <a:buAutoNum type="arabicPeriod"/>
            </a:pPr>
            <a:r>
              <a:rPr lang="en-US" noProof="0" dirty="0">
                <a:solidFill>
                  <a:schemeClr val="tx1"/>
                </a:solidFill>
              </a:rPr>
              <a:t>Risk planning is conducted so problems do not breed chaos, software quality will be affected in a positive way.</a:t>
            </a:r>
            <a:endParaRPr lang="en-US" noProof="0" dirty="0">
              <a:solidFill>
                <a:schemeClr val="tx1"/>
              </a:solidFill>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solidFill>
                  <a:schemeClr val="tx1"/>
                </a:solidFill>
                <a:highlight>
                  <a:srgbClr val="FFFF00"/>
                </a:highlight>
              </a:rPr>
              <a:t>Achieving Software Quality </a:t>
            </a:r>
            <a:r>
              <a:rPr lang="en-US" sz="1000" noProof="0" dirty="0">
                <a:solidFill>
                  <a:schemeClr val="tx1"/>
                </a:solidFill>
                <a:highlight>
                  <a:srgbClr val="FFFF00"/>
                </a:highlight>
              </a:rPr>
              <a:t>2</a:t>
            </a:r>
            <a:endParaRPr lang="en-US" sz="1000" noProof="0" dirty="0">
              <a:solidFill>
                <a:schemeClr val="tx1"/>
              </a:solidFill>
              <a:highlight>
                <a:srgbClr val="FFFF00"/>
              </a:highlight>
            </a:endParaRPr>
          </a:p>
        </p:txBody>
      </p:sp>
      <p:sp>
        <p:nvSpPr>
          <p:cNvPr id="4" name="Content Placeholder 3"/>
          <p:cNvSpPr>
            <a:spLocks noGrp="1"/>
          </p:cNvSpPr>
          <p:nvPr>
            <p:ph sz="quarter" idx="11"/>
          </p:nvPr>
        </p:nvSpPr>
        <p:spPr/>
        <p:txBody>
          <a:bodyPr vert="horz" lIns="91440" tIns="45720" rIns="91440" bIns="45720" rtlCol="0">
            <a:noAutofit/>
          </a:bodyPr>
          <a:lstStyle/>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rPr>
              <a:t>Project plan should include explicit techniques for quality and change management.</a:t>
            </a:r>
            <a:endParaRPr lang="en-US" alt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altLang="en-US" sz="2400" noProof="0" dirty="0">
                <a:solidFill>
                  <a:schemeClr val="tx1"/>
                </a:solidFill>
                <a:highlight>
                  <a:srgbClr val="FFFF00"/>
                </a:highlight>
              </a:rPr>
              <a:t>Quality control</a:t>
            </a:r>
            <a:r>
              <a:rPr lang="en-US" altLang="en-US" sz="2400" noProof="0" dirty="0">
                <a:solidFill>
                  <a:schemeClr val="tx1"/>
                </a:solidFill>
              </a:rPr>
              <a:t> - series of inspections, reviews, and tests used to ensure conformance of a work product to its specifications.</a:t>
            </a:r>
            <a:endParaRPr lang="en-US" alt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altLang="en-US" sz="2400" noProof="0" dirty="0">
                <a:solidFill>
                  <a:schemeClr val="tx1"/>
                </a:solidFill>
                <a:highlight>
                  <a:srgbClr val="FFFF00"/>
                </a:highlight>
              </a:rPr>
              <a:t>Quality assurance</a:t>
            </a:r>
            <a:r>
              <a:rPr lang="en-US" altLang="en-US" sz="2400" noProof="0" dirty="0">
                <a:solidFill>
                  <a:schemeClr val="tx1"/>
                </a:solidFill>
              </a:rPr>
              <a:t> - consists of the auditing and reporting procedures used to provide management with data needed to make proactive decisions.</a:t>
            </a:r>
            <a:endParaRPr lang="en-US" alt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highlight>
                  <a:srgbClr val="FFFF00"/>
                </a:highlight>
              </a:rPr>
              <a:t>Defect prediction</a:t>
            </a:r>
            <a:r>
              <a:rPr lang="en-US" sz="2400" noProof="0" dirty="0">
                <a:solidFill>
                  <a:schemeClr val="tx1"/>
                </a:solidFill>
              </a:rPr>
              <a:t> is an important part of identifying software components that may have quality concerns.</a:t>
            </a:r>
            <a:endParaRPr 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highlight>
                  <a:srgbClr val="FFFF00"/>
                </a:highlight>
              </a:rPr>
              <a:t>Machine learning</a:t>
            </a:r>
            <a:r>
              <a:rPr lang="en-US" sz="2400" noProof="0" dirty="0">
                <a:solidFill>
                  <a:schemeClr val="tx1"/>
                </a:solidFill>
              </a:rPr>
              <a:t> and statistical models may help identify relationships between metrics and defection components.</a:t>
            </a:r>
            <a:endParaRPr lang="en-US" altLang="en-US" sz="2400" noProof="0" dirty="0">
              <a:solidFill>
                <a:schemeClr val="tx1"/>
              </a:solidFill>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noProof="0" dirty="0">
                <a:latin typeface="Times New Roman" panose="02020603050405020304" pitchFamily="18" charset="0"/>
                <a:cs typeface="Times New Roman" panose="02020603050405020304" pitchFamily="18" charset="0"/>
              </a:rPr>
              <a:t>Chapter 16</a:t>
            </a:r>
            <a:endParaRPr lang="en-US" noProof="0" dirty="0">
              <a:latin typeface="Times New Roman" panose="02020603050405020304" pitchFamily="18" charset="0"/>
              <a:cs typeface="Times New Roman" panose="02020603050405020304" pitchFamily="18" charset="0"/>
            </a:endParaRPr>
          </a:p>
        </p:txBody>
      </p:sp>
      <p:sp>
        <p:nvSpPr>
          <p:cNvPr id="13" name="Subtitle 12"/>
          <p:cNvSpPr>
            <a:spLocks noGrp="1"/>
          </p:cNvSpPr>
          <p:nvPr>
            <p:ph type="subTitle" idx="1"/>
          </p:nvPr>
        </p:nvSpPr>
        <p:spPr/>
        <p:txBody>
          <a:bodyPr/>
          <a:lstStyle/>
          <a:p>
            <a:r>
              <a:rPr lang="en-US" noProof="0" dirty="0">
                <a:latin typeface="Times New Roman" panose="02020603050405020304" pitchFamily="18" charset="0"/>
                <a:cs typeface="Times New Roman" panose="02020603050405020304" pitchFamily="18" charset="0"/>
              </a:rPr>
              <a:t>Reviews – A Recommended Approach</a:t>
            </a:r>
            <a:endParaRPr lang="en-US" noProof="0" dirty="0">
              <a:latin typeface="Times New Roman" panose="02020603050405020304" pitchFamily="18" charset="0"/>
              <a:cs typeface="Times New Roman" panose="02020603050405020304" pitchFamily="18" charset="0"/>
            </a:endParaRPr>
          </a:p>
        </p:txBody>
      </p:sp>
      <p:sp>
        <p:nvSpPr>
          <p:cNvPr id="14" name="Text Placeholder 13"/>
          <p:cNvSpPr>
            <a:spLocks noGrp="1"/>
          </p:cNvSpPr>
          <p:nvPr>
            <p:ph type="body" sz="quarter" idx="10"/>
          </p:nvPr>
        </p:nvSpPr>
        <p:spPr/>
        <p:txBody>
          <a:bodyPr/>
          <a:lstStyle/>
          <a:p>
            <a:r>
              <a:rPr lang="en-US" noProof="0" dirty="0">
                <a:latin typeface="Times New Roman" panose="02020603050405020304" pitchFamily="18" charset="0"/>
                <a:cs typeface="Times New Roman" panose="02020603050405020304" pitchFamily="18" charset="0"/>
              </a:rPr>
              <a:t>Part Three – Quality and Security</a:t>
            </a:r>
            <a:endParaRPr lang="en-US" noProof="0"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2"/>
          </p:nvPr>
        </p:nvSpPr>
        <p:spPr>
          <a:xfrm>
            <a:off x="1524000" y="6478439"/>
            <a:ext cx="9144000" cy="379562"/>
          </a:xfrm>
        </p:spPr>
        <p:txBody>
          <a:bodyPr/>
          <a:lstStyle/>
          <a:p>
            <a:pPr defTabSz="457200">
              <a:spcBef>
                <a:spcPct val="20000"/>
              </a:spcBef>
              <a:defRPr/>
            </a:pPr>
            <a:r>
              <a:rPr lang="en-US" dirty="0">
                <a:latin typeface="Times New Roman" panose="02020603050405020304" pitchFamily="18" charset="0"/>
                <a:cs typeface="Times New Roman" panose="02020603050405020304" pitchFamily="18" charset="0"/>
              </a:rPr>
              <a:t>© 2020 McGraw Hill. All rights reserved. Authorized only for instructor use in the classroom.</a:t>
            </a:r>
            <a:endParaRPr lang="en-US" dirty="0">
              <a:latin typeface="Times New Roman" panose="02020603050405020304" pitchFamily="18" charset="0"/>
              <a:cs typeface="Times New Roman" panose="02020603050405020304" pitchFamily="18" charset="0"/>
            </a:endParaRPr>
          </a:p>
          <a:p>
            <a:pPr defTabSz="457200">
              <a:spcBef>
                <a:spcPct val="20000"/>
              </a:spcBef>
              <a:defRPr/>
            </a:pPr>
            <a:r>
              <a:rPr lang="en-US" dirty="0">
                <a:latin typeface="Times New Roman" panose="02020603050405020304" pitchFamily="18" charset="0"/>
                <a:cs typeface="Times New Roman" panose="02020603050405020304" pitchFamily="18" charset="0"/>
              </a:rPr>
              <a:t>No reproduction or further distribution permitted without the prior written consent of McGraw Hill.</a:t>
            </a:r>
            <a:endParaRPr lang="en-US" dirty="0">
              <a:latin typeface="Times New Roman" panose="02020603050405020304" pitchFamily="18" charset="0"/>
              <a:cs typeface="Times New Roman" panose="02020603050405020304" pitchFamily="18" charset="0"/>
            </a:endParaRPr>
          </a:p>
        </p:txBody>
      </p:sp>
      <p:pic>
        <p:nvPicPr>
          <p:cNvPr id="4" name="Picture Placeholder 3" descr="Software Engineering-A Practitioner's Approach, Ninth edition by Roger S. Pressman and Bruce R. Maxim."/>
          <p:cNvPicPr>
            <a:picLocks noGrp="1" noChangeAspect="1"/>
          </p:cNvPicPr>
          <p:nvPr>
            <p:ph type="pic" sz="quarter" idx="11"/>
          </p:nvPr>
        </p:nvPicPr>
        <p:blipFill>
          <a:blip r:embed="rId1">
            <a:extLst>
              <a:ext uri="{28A0092B-C50C-407E-A947-70E740481C1C}">
                <a14:useLocalDpi xmlns:a14="http://schemas.microsoft.com/office/drawing/2010/main" val="0"/>
              </a:ext>
            </a:extLst>
          </a:blip>
          <a:srcRect t="2502" b="2502"/>
          <a:stretch>
            <a:fillRect/>
          </a:stretch>
        </p:blipFill>
        <p:spPr>
          <a:xfrm>
            <a:off x="5962835" y="1175021"/>
            <a:ext cx="4229100" cy="4976453"/>
          </a:xfr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noProof="0" dirty="0">
                <a:latin typeface="Times New Roman" panose="02020603050405020304" pitchFamily="18" charset="0"/>
                <a:cs typeface="Times New Roman" panose="02020603050405020304" pitchFamily="18" charset="0"/>
              </a:rPr>
              <a:t>Reviews</a:t>
            </a:r>
            <a:endParaRPr lang="en-US" sz="4000" noProof="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1"/>
          </p:nvPr>
        </p:nvSpPr>
        <p:spPr>
          <a:xfrm>
            <a:off x="1866900" y="1276709"/>
            <a:ext cx="8458200" cy="2682732"/>
          </a:xfrm>
        </p:spPr>
        <p:txBody>
          <a:bodyPr vert="horz" lIns="91440" tIns="45720" rIns="91440" bIns="45720" rtlCol="0">
            <a:noAutofit/>
          </a:bodyPr>
          <a:lstStyle/>
          <a:p>
            <a:pPr>
              <a:lnSpc>
                <a:spcPct val="90000"/>
              </a:lnSpc>
            </a:pPr>
            <a:r>
              <a:rPr lang="en-US" altLang="en-US" sz="2400" noProof="0" dirty="0">
                <a:latin typeface="Times New Roman" panose="02020603050405020304" pitchFamily="18" charset="0"/>
                <a:cs typeface="Times New Roman" panose="02020603050405020304" pitchFamily="18" charset="0"/>
              </a:rPr>
              <a:t>What are they?</a:t>
            </a:r>
            <a:endParaRPr lang="en-US" altLang="en-US" sz="2400" noProof="0" dirty="0">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A meeting conducted by technical people.</a:t>
            </a:r>
            <a:endParaRPr lang="en-US" altLang="en-US" sz="2400" noProof="0" dirty="0">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A technical assessment of a work product created during the software engineering process.</a:t>
            </a:r>
            <a:endParaRPr lang="en-US" altLang="en-US" sz="2400" noProof="0" dirty="0">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A software quality assurance mechanism.</a:t>
            </a:r>
            <a:endParaRPr lang="en-US" altLang="en-US" sz="2400" noProof="0" dirty="0">
              <a:latin typeface="Times New Roman" panose="02020603050405020304" pitchFamily="18" charset="0"/>
              <a:cs typeface="Times New Roman" panose="02020603050405020304" pitchFamily="18" charset="0"/>
            </a:endParaRPr>
          </a:p>
          <a:p>
            <a:pPr marL="291465" indent="-291465">
              <a:lnSpc>
                <a:spcPct val="90000"/>
              </a:lnSpc>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A training ground.</a:t>
            </a:r>
            <a:endParaRPr lang="en-US" altLang="en-US" sz="2400" noProof="0" dirty="0">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sz="quarter" idx="16"/>
          </p:nvPr>
        </p:nvSpPr>
        <p:spPr>
          <a:xfrm>
            <a:off x="1866900" y="4163625"/>
            <a:ext cx="8458200" cy="2119943"/>
          </a:xfrm>
        </p:spPr>
        <p:txBody>
          <a:bodyPr>
            <a:normAutofit/>
          </a:bodyPr>
          <a:lstStyle/>
          <a:p>
            <a:pPr>
              <a:lnSpc>
                <a:spcPct val="90000"/>
              </a:lnSpc>
            </a:pPr>
            <a:r>
              <a:rPr lang="en-US" sz="2400" noProof="0" dirty="0">
                <a:latin typeface="Times New Roman" panose="02020603050405020304" pitchFamily="18" charset="0"/>
                <a:cs typeface="Times New Roman" panose="02020603050405020304" pitchFamily="18" charset="0"/>
              </a:rPr>
              <a:t>What they are not!</a:t>
            </a:r>
            <a:endParaRPr 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A project summary or progress assessment.</a:t>
            </a:r>
            <a:endParaRPr lang="en-US"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A meeting intended solely to impart information.</a:t>
            </a:r>
            <a:endParaRPr lang="en-US" altLang="en-US" sz="2400" noProof="0" dirty="0">
              <a:latin typeface="Times New Roman" panose="02020603050405020304" pitchFamily="18" charset="0"/>
              <a:cs typeface="Times New Roman" panose="02020603050405020304" pitchFamily="18" charset="0"/>
            </a:endParaRPr>
          </a:p>
          <a:p>
            <a:pPr marL="291465" indent="-291465">
              <a:spcBef>
                <a:spcPts val="1000"/>
              </a:spcBef>
              <a:spcAft>
                <a:spcPts val="0"/>
              </a:spcAft>
              <a:buFont typeface="Arial" panose="020B0604020202020204" pitchFamily="34" charset="0"/>
              <a:buChar char="•"/>
            </a:pPr>
            <a:r>
              <a:rPr lang="en-US" altLang="en-US" sz="2400" noProof="0" dirty="0">
                <a:latin typeface="Times New Roman" panose="02020603050405020304" pitchFamily="18" charset="0"/>
                <a:cs typeface="Times New Roman" panose="02020603050405020304" pitchFamily="18" charset="0"/>
              </a:rPr>
              <a:t>A mechanism for political or personal reprisal!</a:t>
            </a:r>
            <a:endParaRPr lang="en-US" sz="2400" noProof="0" dirty="0"/>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tags/tag1.xml><?xml version="1.0" encoding="utf-8"?>
<p:tagLst xmlns:p="http://schemas.openxmlformats.org/presentationml/2006/main">
  <p:tag name="commondata" val="eyJoZGlkIjoiYjNiMjFmMjgzOWFkZmI5ZDgxZjNjYTg0ZWMyM2QyZGUifQ=="/>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43342</Words>
  <Application>WPS 演示</Application>
  <PresentationFormat>宽屏</PresentationFormat>
  <Paragraphs>1145</Paragraphs>
  <Slides>120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120</vt:i4>
      </vt:variant>
    </vt:vector>
  </HeadingPairs>
  <TitlesOfParts>
    <vt:vector size="132" baseType="lpstr">
      <vt:lpstr>Arial</vt:lpstr>
      <vt:lpstr>宋体</vt:lpstr>
      <vt:lpstr>Wingdings</vt:lpstr>
      <vt:lpstr>Times New Roman</vt:lpstr>
      <vt:lpstr>Nirmala UI</vt:lpstr>
      <vt:lpstr>微软雅黑</vt:lpstr>
      <vt:lpstr>Arial Unicode MS</vt:lpstr>
      <vt:lpstr>Calibri</vt:lpstr>
      <vt:lpstr>Tahoma</vt:lpstr>
      <vt:lpstr>Calibri</vt:lpstr>
      <vt:lpstr>MS PGothic</vt:lpstr>
      <vt:lpstr>WPS</vt:lpstr>
      <vt:lpstr>Chapter 1</vt:lpstr>
      <vt:lpstr>Nature of Software – Defining Software</vt:lpstr>
      <vt:lpstr>What is Software?软件和硬件的区别</vt:lpstr>
      <vt:lpstr>Software Application Domains</vt:lpstr>
      <vt:lpstr>Software Engineering Layers</vt:lpstr>
      <vt:lpstr>Process Framework Activities 5个阶段</vt:lpstr>
      <vt:lpstr>Umbrella Activities 每一个阶段都要做的事 略讲</vt:lpstr>
      <vt:lpstr>Essence核心关键of Software Engineering Practice</vt:lpstr>
      <vt:lpstr>Hooker’s General Principles</vt:lpstr>
      <vt:lpstr>Chapter 2</vt:lpstr>
      <vt:lpstr>Generic Process Model</vt:lpstr>
      <vt:lpstr>- Process Flow</vt:lpstr>
      <vt:lpstr>Waterfall Process Model 瀑布 不适合现在的软件开发</vt:lpstr>
      <vt:lpstr>Prototyping Process Model 原型 快速</vt:lpstr>
      <vt:lpstr>Spiral Process Model 循环 叠加</vt:lpstr>
      <vt:lpstr>Chapter 3</vt:lpstr>
      <vt:lpstr>- What is Agility? 略讲</vt:lpstr>
      <vt:lpstr>- What is an Agile Process?</vt:lpstr>
      <vt:lpstr>- Scrum Framework 敏捷开发的具体做法</vt:lpstr>
      <vt:lpstr>- Scrum Details</vt:lpstr>
      <vt:lpstr>Extreme Programming (XP) Framework 极度编程</vt:lpstr>
      <vt:lpstr>Chapter 4</vt:lpstr>
      <vt:lpstr>Characteristics of Agile Process Models</vt:lpstr>
      <vt:lpstr>Incremental Model for Prototype Design 原型迭代</vt:lpstr>
      <vt:lpstr>Spiral Model for Prototype Design 原型 循环的叠加</vt:lpstr>
      <vt:lpstr>- First Prototype Guidelines  指导原则 没必要按这个做</vt:lpstr>
      <vt:lpstr>- Prototype Evaluation</vt:lpstr>
      <vt:lpstr>- Go No Go Decision</vt:lpstr>
      <vt:lpstr>Software Release Maintenance</vt:lpstr>
      <vt:lpstr>Chapter 5</vt:lpstr>
      <vt:lpstr>Traits of Successful Software Engineers</vt:lpstr>
      <vt:lpstr>Effective Software Team Attributes</vt:lpstr>
      <vt:lpstr>Chapter 6</vt:lpstr>
      <vt:lpstr>Principles that Guide Process 1</vt:lpstr>
      <vt:lpstr>Principles that Guide Process 2</vt:lpstr>
      <vt:lpstr>Principles that Guide Practice 1</vt:lpstr>
      <vt:lpstr>Principles that Guide Practice 2</vt:lpstr>
      <vt:lpstr>Simplified Process Framework</vt:lpstr>
      <vt:lpstr>Communications Principles 1</vt:lpstr>
      <vt:lpstr>Communications Principles 2</vt:lpstr>
      <vt:lpstr>Planning Principles 1</vt:lpstr>
      <vt:lpstr>Planning Principles 2</vt:lpstr>
      <vt:lpstr>Software Modeling 敏捷的过程</vt:lpstr>
      <vt:lpstr>Agile Modeling Principles 1</vt:lpstr>
      <vt:lpstr>Agile Modeling Principles 2</vt:lpstr>
      <vt:lpstr>Construction Principles - Coding 1</vt:lpstr>
      <vt:lpstr>Construction Principles - Coding 2</vt:lpstr>
      <vt:lpstr>Construction Principles - Coding 3</vt:lpstr>
      <vt:lpstr>Chapter 7</vt:lpstr>
      <vt:lpstr>Requirements Engineering 1</vt:lpstr>
      <vt:lpstr>Requirements Engineering 2</vt:lpstr>
      <vt:lpstr>Non-functional Requirements非功能需求</vt:lpstr>
      <vt:lpstr>Analysis Model Elements</vt:lpstr>
      <vt:lpstr>Chapter 8</vt:lpstr>
      <vt:lpstr>Requirements Models</vt:lpstr>
      <vt:lpstr>Requirements Modeling Principles</vt:lpstr>
      <vt:lpstr>Use Cases</vt:lpstr>
      <vt:lpstr>Chapter 9</vt:lpstr>
      <vt:lpstr>Software Engineering Design</vt:lpstr>
      <vt:lpstr>Mapping Requirements Model to Design Model</vt:lpstr>
      <vt:lpstr>Architecture Properties</vt:lpstr>
      <vt:lpstr>Chapter 10</vt:lpstr>
      <vt:lpstr>What is Software Architecture?</vt:lpstr>
      <vt:lpstr>Architectural Styles</vt:lpstr>
      <vt:lpstr>Data Centered Architecture</vt:lpstr>
      <vt:lpstr>Data Flow Architecture</vt:lpstr>
      <vt:lpstr>Call Return Architecture</vt:lpstr>
      <vt:lpstr>Object-Oriented Architecture</vt:lpstr>
      <vt:lpstr>Layered Architecture</vt:lpstr>
      <vt:lpstr>Architectural Organization and Refinement 1</vt:lpstr>
      <vt:lpstr>Architectural Organization and Refinement 2</vt:lpstr>
      <vt:lpstr>Architectural Considerations</vt:lpstr>
      <vt:lpstr>Architectural Reviews</vt:lpstr>
      <vt:lpstr>Chapter 11</vt:lpstr>
      <vt:lpstr>Component-Level Design Guidelines</vt:lpstr>
      <vt:lpstr>Cohesion耦合度</vt:lpstr>
      <vt:lpstr>Coupling关联度</vt:lpstr>
      <vt:lpstr>Component-Level Design 1</vt:lpstr>
      <vt:lpstr>Component-Level Design 2    略讲</vt:lpstr>
      <vt:lpstr>Chapter 12</vt:lpstr>
      <vt:lpstr>User Experience Design Elements 1</vt:lpstr>
      <vt:lpstr>User Interaction Design</vt:lpstr>
      <vt:lpstr>Golden Rule 1: Place User in Control</vt:lpstr>
      <vt:lpstr>Golden Rule 2: Reduce User’s Memory Load</vt:lpstr>
      <vt:lpstr>Golden Rule 3: Make Interface Consistent</vt:lpstr>
      <vt:lpstr>User Experience Design Elements 2</vt:lpstr>
      <vt:lpstr>Chapter 15</vt:lpstr>
      <vt:lpstr>What is Quality?</vt:lpstr>
      <vt:lpstr>Software Quality</vt:lpstr>
      <vt:lpstr>Software Quality – Effective Process</vt:lpstr>
      <vt:lpstr>Software Quality – Useful Product</vt:lpstr>
      <vt:lpstr>Software Quality – Adding Value</vt:lpstr>
      <vt:lpstr>McCall’s Quality Factors</vt:lpstr>
      <vt:lpstr>Software Quality Dilemma进退两难 Good Enough Software Cost of Quality</vt:lpstr>
      <vt:lpstr>Cost of Quality</vt:lpstr>
      <vt:lpstr>Achieving实现 Software Quality 1</vt:lpstr>
      <vt:lpstr>Achieving Software Quality 2</vt:lpstr>
      <vt:lpstr>Chapter 16</vt:lpstr>
      <vt:lpstr>Reviews</vt:lpstr>
      <vt:lpstr>Cost Impact of Software Defects</vt:lpstr>
      <vt:lpstr>Review Metrics 1</vt:lpstr>
      <vt:lpstr>Review Metrics 2</vt:lpstr>
      <vt:lpstr>Reference Model for Technical Reviews</vt:lpstr>
      <vt:lpstr>Formal Technical Reviews</vt:lpstr>
      <vt:lpstr>Review Players</vt:lpstr>
      <vt:lpstr>Review Reporting and Record Keeping</vt:lpstr>
      <vt:lpstr>Chapter 17</vt:lpstr>
      <vt:lpstr>Software Quality Assurance SQA</vt:lpstr>
      <vt:lpstr>Data Driven S Q A</vt:lpstr>
      <vt:lpstr>S Q A Goals</vt:lpstr>
      <vt:lpstr>Chapter 19</vt:lpstr>
      <vt:lpstr>Verification and Validation</vt:lpstr>
      <vt:lpstr>Testing Strategy</vt:lpstr>
      <vt:lpstr>Chapter 20</vt:lpstr>
      <vt:lpstr>Top-Down Integration 1</vt:lpstr>
      <vt:lpstr>Top-Down Integration 自上而下集成</vt:lpstr>
      <vt:lpstr>Bottom-Up Integration Testing 自下而上</vt:lpstr>
      <vt:lpstr>Bottom-Up Integration</vt:lpstr>
      <vt:lpstr>Continuous Integration</vt:lpstr>
      <vt:lpstr>Regression Testing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李鹏</cp:lastModifiedBy>
  <cp:revision>15</cp:revision>
  <dcterms:created xsi:type="dcterms:W3CDTF">2023-08-09T12:44:00Z</dcterms:created>
  <dcterms:modified xsi:type="dcterms:W3CDTF">2024-01-08T11:13:14Z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2052-12.1.0.16120</vt:lpwstr>
  </property>
</Properties>
</file>